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es-ES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48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4242"/>
    <a:srgbClr val="911A7D"/>
    <a:srgbClr val="915C98"/>
    <a:srgbClr val="E6E6E6"/>
    <a:srgbClr val="E10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5" autoAdjust="0"/>
    <p:restoredTop sz="91060" autoAdjust="0"/>
  </p:normalViewPr>
  <p:slideViewPr>
    <p:cSldViewPr snapToGrid="0">
      <p:cViewPr>
        <p:scale>
          <a:sx n="68" d="100"/>
          <a:sy n="68" d="100"/>
        </p:scale>
        <p:origin x="4872" y="16424"/>
      </p:cViewPr>
      <p:guideLst>
        <p:guide orient="horz" pos="13481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7002E6-5E69-4773-834F-660AA4D0FC9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A9D174-C489-4823-AF8E-75EDBF09619E}">
      <dgm:prSet phldrT="[Texto]" custT="1"/>
      <dgm:spPr>
        <a:solidFill>
          <a:srgbClr val="E74242"/>
        </a:solidFill>
      </dgm:spPr>
      <dgm:t>
        <a:bodyPr vert="vert270"/>
        <a:lstStyle/>
        <a:p>
          <a:r>
            <a:rPr lang="es-ES" sz="4200" b="1" dirty="0" smtClean="0">
              <a:solidFill>
                <a:schemeClr val="tx1"/>
              </a:solidFill>
            </a:rPr>
            <a:t>SDG </a:t>
          </a:r>
          <a:r>
            <a:rPr lang="es-ES" sz="4200" b="1" dirty="0" err="1" smtClean="0">
              <a:solidFill>
                <a:schemeClr val="tx1"/>
              </a:solidFill>
            </a:rPr>
            <a:t>field</a:t>
          </a:r>
          <a:r>
            <a:rPr lang="es-ES" sz="4200" b="1" dirty="0" smtClean="0">
              <a:solidFill>
                <a:schemeClr val="tx1"/>
              </a:solidFill>
            </a:rPr>
            <a:t> </a:t>
          </a:r>
          <a:r>
            <a:rPr lang="es-ES" sz="4200" b="1" dirty="0" err="1" smtClean="0">
              <a:solidFill>
                <a:schemeClr val="tx1"/>
              </a:solidFill>
            </a:rPr>
            <a:t>delineation</a:t>
          </a:r>
          <a:endParaRPr lang="es-ES" sz="4200" b="1" dirty="0">
            <a:solidFill>
              <a:schemeClr val="tx1"/>
            </a:solidFill>
          </a:endParaRPr>
        </a:p>
      </dgm:t>
    </dgm:pt>
    <dgm:pt modelId="{DDC52FCB-58B2-48AA-8C9C-3E228F7315B6}" type="parTrans" cxnId="{6620E063-E82A-4026-AEC6-2570463E8DEA}">
      <dgm:prSet/>
      <dgm:spPr/>
      <dgm:t>
        <a:bodyPr/>
        <a:lstStyle/>
        <a:p>
          <a:endParaRPr lang="es-ES" sz="5400"/>
        </a:p>
      </dgm:t>
    </dgm:pt>
    <dgm:pt modelId="{2CB09BC6-35B3-43E6-AF52-77E2C13B71EA}" type="sibTrans" cxnId="{6620E063-E82A-4026-AEC6-2570463E8DEA}">
      <dgm:prSet/>
      <dgm:spPr/>
      <dgm:t>
        <a:bodyPr/>
        <a:lstStyle/>
        <a:p>
          <a:endParaRPr lang="es-ES" sz="5400"/>
        </a:p>
      </dgm:t>
    </dgm:pt>
    <dgm:pt modelId="{A43108C9-E859-41C0-BC1D-EC89F8644A4A}">
      <dgm:prSet custT="1"/>
      <dgm:spPr>
        <a:noFill/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s-ES" sz="4000" dirty="0" smtClean="0">
              <a:solidFill>
                <a:schemeClr val="tx1"/>
              </a:solidFill>
              <a:latin typeface="+mj-lt"/>
            </a:rPr>
            <a:t>SDG </a:t>
          </a:r>
          <a:r>
            <a:rPr lang="es-ES" sz="4000" dirty="0" err="1" smtClean="0">
              <a:solidFill>
                <a:schemeClr val="tx1"/>
              </a:solidFill>
              <a:latin typeface="+mj-lt"/>
            </a:rPr>
            <a:t>seed</a:t>
          </a:r>
          <a:r>
            <a:rPr lang="es-ES" sz="4000" dirty="0" smtClean="0">
              <a:solidFill>
                <a:schemeClr val="tx1"/>
              </a:solidFill>
              <a:latin typeface="+mj-lt"/>
            </a:rPr>
            <a:t> (n= 4,685)</a:t>
          </a:r>
        </a:p>
      </dgm:t>
    </dgm:pt>
    <dgm:pt modelId="{15A9747D-A02E-4678-A826-57EF6D8B75D2}" type="parTrans" cxnId="{95D4484A-4747-4C21-837B-C1DDF986051C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s-ES" sz="1400"/>
        </a:p>
      </dgm:t>
    </dgm:pt>
    <dgm:pt modelId="{48D0D415-696C-4D32-9160-032581BECC69}" type="sibTrans" cxnId="{95D4484A-4747-4C21-837B-C1DDF986051C}">
      <dgm:prSet/>
      <dgm:spPr/>
      <dgm:t>
        <a:bodyPr/>
        <a:lstStyle/>
        <a:p>
          <a:endParaRPr lang="es-ES" sz="5400"/>
        </a:p>
      </dgm:t>
    </dgm:pt>
    <dgm:pt modelId="{7FE4042A-89C4-407D-86A0-88C9E93ADFA4}">
      <dgm:prSet custT="1"/>
      <dgm:spPr>
        <a:noFill/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US" sz="4000" b="1" dirty="0" smtClean="0">
              <a:solidFill>
                <a:schemeClr val="tx1"/>
              </a:solidFill>
              <a:latin typeface="+mj-lt"/>
            </a:rPr>
            <a:t>SDGs Expansion </a:t>
          </a:r>
          <a:r>
            <a:rPr lang="en-US" sz="4000" dirty="0" smtClean="0">
              <a:solidFill>
                <a:schemeClr val="tx1"/>
              </a:solidFill>
              <a:latin typeface="+mj-lt"/>
            </a:rPr>
            <a:t>(based on direct citations) 94,614 documents </a:t>
          </a:r>
        </a:p>
        <a:p>
          <a:r>
            <a:rPr lang="en-US" sz="4000" dirty="0" smtClean="0">
              <a:solidFill>
                <a:schemeClr val="tx1"/>
              </a:solidFill>
              <a:latin typeface="+mj-lt"/>
            </a:rPr>
            <a:t>Citing: 68,202</a:t>
          </a:r>
        </a:p>
        <a:p>
          <a:r>
            <a:rPr lang="en-US" sz="4000" dirty="0" smtClean="0">
              <a:solidFill>
                <a:schemeClr val="tx1"/>
              </a:solidFill>
              <a:latin typeface="+mj-lt"/>
            </a:rPr>
            <a:t>Cited: 59,050</a:t>
          </a:r>
          <a:endParaRPr lang="es-ES" sz="4000" dirty="0">
            <a:solidFill>
              <a:schemeClr val="tx1"/>
            </a:solidFill>
            <a:latin typeface="+mj-lt"/>
          </a:endParaRPr>
        </a:p>
      </dgm:t>
    </dgm:pt>
    <dgm:pt modelId="{1000BC87-F41C-4DAD-9E63-D453411DDB41}" type="parTrans" cxnId="{A763C03A-C811-4021-B78E-8B2D9E080006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s-ES" sz="1400"/>
        </a:p>
      </dgm:t>
    </dgm:pt>
    <dgm:pt modelId="{F9871B89-CB6A-4359-B1A5-0316C5608885}" type="sibTrans" cxnId="{A763C03A-C811-4021-B78E-8B2D9E080006}">
      <dgm:prSet/>
      <dgm:spPr/>
      <dgm:t>
        <a:bodyPr/>
        <a:lstStyle/>
        <a:p>
          <a:endParaRPr lang="es-ES" sz="5400"/>
        </a:p>
      </dgm:t>
    </dgm:pt>
    <dgm:pt modelId="{DE4EFFA2-D326-4D31-8573-6C32F6BB7480}">
      <dgm:prSet custT="1"/>
      <dgm:spPr>
        <a:noFill/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US" sz="4000" b="1" dirty="0" smtClean="0">
              <a:solidFill>
                <a:schemeClr val="tx1"/>
              </a:solidFill>
              <a:latin typeface="+mj-lt"/>
            </a:rPr>
            <a:t>Dataset of SDGs (2000-2017):</a:t>
          </a:r>
        </a:p>
        <a:p>
          <a:r>
            <a:rPr lang="en-US" sz="4000" dirty="0" smtClean="0">
              <a:solidFill>
                <a:schemeClr val="tx1"/>
              </a:solidFill>
              <a:latin typeface="+mj-lt"/>
            </a:rPr>
            <a:t>25,645 docs in the period</a:t>
          </a:r>
        </a:p>
        <a:p>
          <a:r>
            <a:rPr lang="en-US" sz="4000" dirty="0" smtClean="0">
              <a:solidFill>
                <a:schemeClr val="tx1"/>
              </a:solidFill>
              <a:latin typeface="+mj-lt"/>
            </a:rPr>
            <a:t>21,587 University docs</a:t>
          </a:r>
          <a:endParaRPr lang="es-ES" sz="4000" dirty="0">
            <a:solidFill>
              <a:schemeClr val="tx1"/>
            </a:solidFill>
            <a:latin typeface="+mj-lt"/>
          </a:endParaRPr>
        </a:p>
      </dgm:t>
    </dgm:pt>
    <dgm:pt modelId="{6CAA6256-A75A-4AE5-9812-ADD3F09974BE}" type="parTrans" cxnId="{5174A9CB-47B0-4960-8927-C28F2786441E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s-ES" sz="1400"/>
        </a:p>
      </dgm:t>
    </dgm:pt>
    <dgm:pt modelId="{602922C7-0899-4230-9AE3-5E2DA70E71E2}" type="sibTrans" cxnId="{5174A9CB-47B0-4960-8927-C28F2786441E}">
      <dgm:prSet/>
      <dgm:spPr/>
      <dgm:t>
        <a:bodyPr/>
        <a:lstStyle/>
        <a:p>
          <a:endParaRPr lang="es-ES" sz="5400"/>
        </a:p>
      </dgm:t>
    </dgm:pt>
    <dgm:pt modelId="{D743E1CC-C6F2-42F2-A41B-318525F9CC36}" type="pres">
      <dgm:prSet presAssocID="{D37002E6-5E69-4773-834F-660AA4D0FC9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97CC912-19FB-44C1-83A0-E577C448D91A}" type="pres">
      <dgm:prSet presAssocID="{45A9D174-C489-4823-AF8E-75EDBF09619E}" presName="root1" presStyleCnt="0"/>
      <dgm:spPr/>
    </dgm:pt>
    <dgm:pt modelId="{B2A69E1A-C3D1-47EF-9CC4-2E7C42E656EA}" type="pres">
      <dgm:prSet presAssocID="{45A9D174-C489-4823-AF8E-75EDBF09619E}" presName="LevelOneTextNode" presStyleLbl="node0" presStyleIdx="0" presStyleCnt="1" custScaleX="55313" custScaleY="490477" custLinFactNeighborX="2075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9508613-1D2A-41FB-A17B-D08E5B35C7B7}" type="pres">
      <dgm:prSet presAssocID="{45A9D174-C489-4823-AF8E-75EDBF09619E}" presName="level2hierChild" presStyleCnt="0"/>
      <dgm:spPr/>
    </dgm:pt>
    <dgm:pt modelId="{C5ECDAD1-FE9D-4C4D-A1A4-37EA459F66D3}" type="pres">
      <dgm:prSet presAssocID="{15A9747D-A02E-4678-A826-57EF6D8B75D2}" presName="conn2-1" presStyleLbl="parChTrans1D2" presStyleIdx="0" presStyleCnt="1"/>
      <dgm:spPr/>
      <dgm:t>
        <a:bodyPr/>
        <a:lstStyle/>
        <a:p>
          <a:endParaRPr lang="es-ES"/>
        </a:p>
      </dgm:t>
    </dgm:pt>
    <dgm:pt modelId="{CBE0256E-FF44-4363-A0F6-7907E0487931}" type="pres">
      <dgm:prSet presAssocID="{15A9747D-A02E-4678-A826-57EF6D8B75D2}" presName="connTx" presStyleLbl="parChTrans1D2" presStyleIdx="0" presStyleCnt="1"/>
      <dgm:spPr/>
      <dgm:t>
        <a:bodyPr/>
        <a:lstStyle/>
        <a:p>
          <a:endParaRPr lang="es-ES"/>
        </a:p>
      </dgm:t>
    </dgm:pt>
    <dgm:pt modelId="{D06A9C42-4BDB-45A6-9A6A-7F87C0D5F93B}" type="pres">
      <dgm:prSet presAssocID="{A43108C9-E859-41C0-BC1D-EC89F8644A4A}" presName="root2" presStyleCnt="0"/>
      <dgm:spPr/>
    </dgm:pt>
    <dgm:pt modelId="{8592283C-B6E7-4C00-AA0A-5DC292F8F16D}" type="pres">
      <dgm:prSet presAssocID="{A43108C9-E859-41C0-BC1D-EC89F8644A4A}" presName="LevelTwoTextNode" presStyleLbl="node2" presStyleIdx="0" presStyleCnt="1" custScaleX="114141" custScaleY="203623" custLinFactNeighborX="136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6957545-73E0-49C8-9FBD-566882467E2E}" type="pres">
      <dgm:prSet presAssocID="{A43108C9-E859-41C0-BC1D-EC89F8644A4A}" presName="level3hierChild" presStyleCnt="0"/>
      <dgm:spPr/>
    </dgm:pt>
    <dgm:pt modelId="{BBCB0B8E-2162-4173-A58D-24158334E67D}" type="pres">
      <dgm:prSet presAssocID="{1000BC87-F41C-4DAD-9E63-D453411DDB41}" presName="conn2-1" presStyleLbl="parChTrans1D3" presStyleIdx="0" presStyleCnt="1"/>
      <dgm:spPr/>
      <dgm:t>
        <a:bodyPr/>
        <a:lstStyle/>
        <a:p>
          <a:endParaRPr lang="es-ES"/>
        </a:p>
      </dgm:t>
    </dgm:pt>
    <dgm:pt modelId="{BC50870D-1FC2-48BD-8F67-85E28421F8E2}" type="pres">
      <dgm:prSet presAssocID="{1000BC87-F41C-4DAD-9E63-D453411DDB41}" presName="connTx" presStyleLbl="parChTrans1D3" presStyleIdx="0" presStyleCnt="1"/>
      <dgm:spPr/>
      <dgm:t>
        <a:bodyPr/>
        <a:lstStyle/>
        <a:p>
          <a:endParaRPr lang="es-ES"/>
        </a:p>
      </dgm:t>
    </dgm:pt>
    <dgm:pt modelId="{B6C4A6D0-3ABD-4101-92FC-9CD6F42B62C0}" type="pres">
      <dgm:prSet presAssocID="{7FE4042A-89C4-407D-86A0-88C9E93ADFA4}" presName="root2" presStyleCnt="0"/>
      <dgm:spPr/>
    </dgm:pt>
    <dgm:pt modelId="{855A53F4-6068-4FFD-B60C-8810B4134C7C}" type="pres">
      <dgm:prSet presAssocID="{7FE4042A-89C4-407D-86A0-88C9E93ADFA4}" presName="LevelTwoTextNode" presStyleLbl="node3" presStyleIdx="0" presStyleCnt="1" custScaleX="254773" custScaleY="390672" custLinFactNeighborX="-144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E6FA77-31F7-4FAD-8EB1-392DF88968EA}" type="pres">
      <dgm:prSet presAssocID="{7FE4042A-89C4-407D-86A0-88C9E93ADFA4}" presName="level3hierChild" presStyleCnt="0"/>
      <dgm:spPr/>
    </dgm:pt>
    <dgm:pt modelId="{4923AC9C-E390-40FC-AC10-E267FE86834E}" type="pres">
      <dgm:prSet presAssocID="{6CAA6256-A75A-4AE5-9812-ADD3F09974BE}" presName="conn2-1" presStyleLbl="parChTrans1D4" presStyleIdx="0" presStyleCnt="1"/>
      <dgm:spPr/>
      <dgm:t>
        <a:bodyPr/>
        <a:lstStyle/>
        <a:p>
          <a:endParaRPr lang="es-ES"/>
        </a:p>
      </dgm:t>
    </dgm:pt>
    <dgm:pt modelId="{0759D7FF-331F-4FC2-B94A-6C50C88A6E76}" type="pres">
      <dgm:prSet presAssocID="{6CAA6256-A75A-4AE5-9812-ADD3F09974BE}" presName="connTx" presStyleLbl="parChTrans1D4" presStyleIdx="0" presStyleCnt="1"/>
      <dgm:spPr/>
      <dgm:t>
        <a:bodyPr/>
        <a:lstStyle/>
        <a:p>
          <a:endParaRPr lang="es-ES"/>
        </a:p>
      </dgm:t>
    </dgm:pt>
    <dgm:pt modelId="{2C35DCAA-AB2E-4330-B9CD-6CCE654F5F95}" type="pres">
      <dgm:prSet presAssocID="{DE4EFFA2-D326-4D31-8573-6C32F6BB7480}" presName="root2" presStyleCnt="0"/>
      <dgm:spPr/>
    </dgm:pt>
    <dgm:pt modelId="{8F63A297-BE50-45AE-A8AB-A7DBA38C99F5}" type="pres">
      <dgm:prSet presAssocID="{DE4EFFA2-D326-4D31-8573-6C32F6BB7480}" presName="LevelTwoTextNode" presStyleLbl="node4" presStyleIdx="0" presStyleCnt="1" custScaleX="282717" custScaleY="390672" custLinFactNeighborX="-2577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B59732-911B-497E-9D23-EC89C21F97AF}" type="pres">
      <dgm:prSet presAssocID="{DE4EFFA2-D326-4D31-8573-6C32F6BB7480}" presName="level3hierChild" presStyleCnt="0"/>
      <dgm:spPr/>
    </dgm:pt>
  </dgm:ptLst>
  <dgm:cxnLst>
    <dgm:cxn modelId="{5A7592F5-31E3-40A0-9922-C602B45C4D2D}" type="presOf" srcId="{45A9D174-C489-4823-AF8E-75EDBF09619E}" destId="{B2A69E1A-C3D1-47EF-9CC4-2E7C42E656EA}" srcOrd="0" destOrd="0" presId="urn:microsoft.com/office/officeart/2005/8/layout/hierarchy2"/>
    <dgm:cxn modelId="{75FBB680-4E1F-418E-B82C-37481019D592}" type="presOf" srcId="{DE4EFFA2-D326-4D31-8573-6C32F6BB7480}" destId="{8F63A297-BE50-45AE-A8AB-A7DBA38C99F5}" srcOrd="0" destOrd="0" presId="urn:microsoft.com/office/officeart/2005/8/layout/hierarchy2"/>
    <dgm:cxn modelId="{631D506E-A72F-4521-A8F7-96B91D13C2B4}" type="presOf" srcId="{6CAA6256-A75A-4AE5-9812-ADD3F09974BE}" destId="{4923AC9C-E390-40FC-AC10-E267FE86834E}" srcOrd="0" destOrd="0" presId="urn:microsoft.com/office/officeart/2005/8/layout/hierarchy2"/>
    <dgm:cxn modelId="{9B005C0A-4B6B-4384-B178-0161EE85A7AE}" type="presOf" srcId="{1000BC87-F41C-4DAD-9E63-D453411DDB41}" destId="{BC50870D-1FC2-48BD-8F67-85E28421F8E2}" srcOrd="1" destOrd="0" presId="urn:microsoft.com/office/officeart/2005/8/layout/hierarchy2"/>
    <dgm:cxn modelId="{CAF890BD-1FB2-4551-AEC8-026DBE813D84}" type="presOf" srcId="{A43108C9-E859-41C0-BC1D-EC89F8644A4A}" destId="{8592283C-B6E7-4C00-AA0A-5DC292F8F16D}" srcOrd="0" destOrd="0" presId="urn:microsoft.com/office/officeart/2005/8/layout/hierarchy2"/>
    <dgm:cxn modelId="{4E3ABB5A-EBFA-4133-AAD0-01EBF0FF9A47}" type="presOf" srcId="{15A9747D-A02E-4678-A826-57EF6D8B75D2}" destId="{C5ECDAD1-FE9D-4C4D-A1A4-37EA459F66D3}" srcOrd="0" destOrd="0" presId="urn:microsoft.com/office/officeart/2005/8/layout/hierarchy2"/>
    <dgm:cxn modelId="{31DDB104-9548-4F88-A542-E677ECDECDB3}" type="presOf" srcId="{6CAA6256-A75A-4AE5-9812-ADD3F09974BE}" destId="{0759D7FF-331F-4FC2-B94A-6C50C88A6E76}" srcOrd="1" destOrd="0" presId="urn:microsoft.com/office/officeart/2005/8/layout/hierarchy2"/>
    <dgm:cxn modelId="{491ED75D-D38D-4438-BA1B-7CE21ECEA219}" type="presOf" srcId="{D37002E6-5E69-4773-834F-660AA4D0FC9B}" destId="{D743E1CC-C6F2-42F2-A41B-318525F9CC36}" srcOrd="0" destOrd="0" presId="urn:microsoft.com/office/officeart/2005/8/layout/hierarchy2"/>
    <dgm:cxn modelId="{95D4484A-4747-4C21-837B-C1DDF986051C}" srcId="{45A9D174-C489-4823-AF8E-75EDBF09619E}" destId="{A43108C9-E859-41C0-BC1D-EC89F8644A4A}" srcOrd="0" destOrd="0" parTransId="{15A9747D-A02E-4678-A826-57EF6D8B75D2}" sibTransId="{48D0D415-696C-4D32-9160-032581BECC69}"/>
    <dgm:cxn modelId="{EE9105C1-EC28-40F3-BAE9-44A0B537877D}" type="presOf" srcId="{15A9747D-A02E-4678-A826-57EF6D8B75D2}" destId="{CBE0256E-FF44-4363-A0F6-7907E0487931}" srcOrd="1" destOrd="0" presId="urn:microsoft.com/office/officeart/2005/8/layout/hierarchy2"/>
    <dgm:cxn modelId="{A763C03A-C811-4021-B78E-8B2D9E080006}" srcId="{A43108C9-E859-41C0-BC1D-EC89F8644A4A}" destId="{7FE4042A-89C4-407D-86A0-88C9E93ADFA4}" srcOrd="0" destOrd="0" parTransId="{1000BC87-F41C-4DAD-9E63-D453411DDB41}" sibTransId="{F9871B89-CB6A-4359-B1A5-0316C5608885}"/>
    <dgm:cxn modelId="{5174A9CB-47B0-4960-8927-C28F2786441E}" srcId="{7FE4042A-89C4-407D-86A0-88C9E93ADFA4}" destId="{DE4EFFA2-D326-4D31-8573-6C32F6BB7480}" srcOrd="0" destOrd="0" parTransId="{6CAA6256-A75A-4AE5-9812-ADD3F09974BE}" sibTransId="{602922C7-0899-4230-9AE3-5E2DA70E71E2}"/>
    <dgm:cxn modelId="{84A0168F-C83D-4FBC-A21E-A799718E6D3D}" type="presOf" srcId="{1000BC87-F41C-4DAD-9E63-D453411DDB41}" destId="{BBCB0B8E-2162-4173-A58D-24158334E67D}" srcOrd="0" destOrd="0" presId="urn:microsoft.com/office/officeart/2005/8/layout/hierarchy2"/>
    <dgm:cxn modelId="{6620E063-E82A-4026-AEC6-2570463E8DEA}" srcId="{D37002E6-5E69-4773-834F-660AA4D0FC9B}" destId="{45A9D174-C489-4823-AF8E-75EDBF09619E}" srcOrd="0" destOrd="0" parTransId="{DDC52FCB-58B2-48AA-8C9C-3E228F7315B6}" sibTransId="{2CB09BC6-35B3-43E6-AF52-77E2C13B71EA}"/>
    <dgm:cxn modelId="{23E7F666-2808-4B7A-A5CD-523DE09A0276}" type="presOf" srcId="{7FE4042A-89C4-407D-86A0-88C9E93ADFA4}" destId="{855A53F4-6068-4FFD-B60C-8810B4134C7C}" srcOrd="0" destOrd="0" presId="urn:microsoft.com/office/officeart/2005/8/layout/hierarchy2"/>
    <dgm:cxn modelId="{50ED4CD9-AB61-4EC6-818E-95B6C3678F36}" type="presParOf" srcId="{D743E1CC-C6F2-42F2-A41B-318525F9CC36}" destId="{997CC912-19FB-44C1-83A0-E577C448D91A}" srcOrd="0" destOrd="0" presId="urn:microsoft.com/office/officeart/2005/8/layout/hierarchy2"/>
    <dgm:cxn modelId="{041345C5-A8C6-4F6C-B49D-5E7E5458A7A4}" type="presParOf" srcId="{997CC912-19FB-44C1-83A0-E577C448D91A}" destId="{B2A69E1A-C3D1-47EF-9CC4-2E7C42E656EA}" srcOrd="0" destOrd="0" presId="urn:microsoft.com/office/officeart/2005/8/layout/hierarchy2"/>
    <dgm:cxn modelId="{FE094E0D-646D-4A2E-85D6-7B633F79DE3B}" type="presParOf" srcId="{997CC912-19FB-44C1-83A0-E577C448D91A}" destId="{59508613-1D2A-41FB-A17B-D08E5B35C7B7}" srcOrd="1" destOrd="0" presId="urn:microsoft.com/office/officeart/2005/8/layout/hierarchy2"/>
    <dgm:cxn modelId="{2A6F080A-CAB2-4086-A946-735191BA5235}" type="presParOf" srcId="{59508613-1D2A-41FB-A17B-D08E5B35C7B7}" destId="{C5ECDAD1-FE9D-4C4D-A1A4-37EA459F66D3}" srcOrd="0" destOrd="0" presId="urn:microsoft.com/office/officeart/2005/8/layout/hierarchy2"/>
    <dgm:cxn modelId="{06B027C1-024E-4929-B53B-B4D291A0FF1D}" type="presParOf" srcId="{C5ECDAD1-FE9D-4C4D-A1A4-37EA459F66D3}" destId="{CBE0256E-FF44-4363-A0F6-7907E0487931}" srcOrd="0" destOrd="0" presId="urn:microsoft.com/office/officeart/2005/8/layout/hierarchy2"/>
    <dgm:cxn modelId="{2120B0A0-5A0F-4F2A-9A8B-359AFA5C1355}" type="presParOf" srcId="{59508613-1D2A-41FB-A17B-D08E5B35C7B7}" destId="{D06A9C42-4BDB-45A6-9A6A-7F87C0D5F93B}" srcOrd="1" destOrd="0" presId="urn:microsoft.com/office/officeart/2005/8/layout/hierarchy2"/>
    <dgm:cxn modelId="{A0B2BF70-CEDF-4941-BA35-536DBD957121}" type="presParOf" srcId="{D06A9C42-4BDB-45A6-9A6A-7F87C0D5F93B}" destId="{8592283C-B6E7-4C00-AA0A-5DC292F8F16D}" srcOrd="0" destOrd="0" presId="urn:microsoft.com/office/officeart/2005/8/layout/hierarchy2"/>
    <dgm:cxn modelId="{A0FD0FE5-585C-44C6-B831-6DCF1EA2AF21}" type="presParOf" srcId="{D06A9C42-4BDB-45A6-9A6A-7F87C0D5F93B}" destId="{E6957545-73E0-49C8-9FBD-566882467E2E}" srcOrd="1" destOrd="0" presId="urn:microsoft.com/office/officeart/2005/8/layout/hierarchy2"/>
    <dgm:cxn modelId="{E0A18AEE-329B-48A1-A6C3-4C7AE1FCB673}" type="presParOf" srcId="{E6957545-73E0-49C8-9FBD-566882467E2E}" destId="{BBCB0B8E-2162-4173-A58D-24158334E67D}" srcOrd="0" destOrd="0" presId="urn:microsoft.com/office/officeart/2005/8/layout/hierarchy2"/>
    <dgm:cxn modelId="{BBF02091-9AC5-4893-9599-B016C5CF0704}" type="presParOf" srcId="{BBCB0B8E-2162-4173-A58D-24158334E67D}" destId="{BC50870D-1FC2-48BD-8F67-85E28421F8E2}" srcOrd="0" destOrd="0" presId="urn:microsoft.com/office/officeart/2005/8/layout/hierarchy2"/>
    <dgm:cxn modelId="{3E841B42-F9C9-49A9-866D-BAA78FF310FE}" type="presParOf" srcId="{E6957545-73E0-49C8-9FBD-566882467E2E}" destId="{B6C4A6D0-3ABD-4101-92FC-9CD6F42B62C0}" srcOrd="1" destOrd="0" presId="urn:microsoft.com/office/officeart/2005/8/layout/hierarchy2"/>
    <dgm:cxn modelId="{C50D9D2E-FD56-44C1-ABE5-816C64750B1A}" type="presParOf" srcId="{B6C4A6D0-3ABD-4101-92FC-9CD6F42B62C0}" destId="{855A53F4-6068-4FFD-B60C-8810B4134C7C}" srcOrd="0" destOrd="0" presId="urn:microsoft.com/office/officeart/2005/8/layout/hierarchy2"/>
    <dgm:cxn modelId="{A5DDD2D7-8D7E-42C6-9732-1E6CF304AD6E}" type="presParOf" srcId="{B6C4A6D0-3ABD-4101-92FC-9CD6F42B62C0}" destId="{4DE6FA77-31F7-4FAD-8EB1-392DF88968EA}" srcOrd="1" destOrd="0" presId="urn:microsoft.com/office/officeart/2005/8/layout/hierarchy2"/>
    <dgm:cxn modelId="{7C12765E-1D97-4A04-A376-CE784BD20DBB}" type="presParOf" srcId="{4DE6FA77-31F7-4FAD-8EB1-392DF88968EA}" destId="{4923AC9C-E390-40FC-AC10-E267FE86834E}" srcOrd="0" destOrd="0" presId="urn:microsoft.com/office/officeart/2005/8/layout/hierarchy2"/>
    <dgm:cxn modelId="{F1947866-6B1C-46E9-ADCE-B0D54A059159}" type="presParOf" srcId="{4923AC9C-E390-40FC-AC10-E267FE86834E}" destId="{0759D7FF-331F-4FC2-B94A-6C50C88A6E76}" srcOrd="0" destOrd="0" presId="urn:microsoft.com/office/officeart/2005/8/layout/hierarchy2"/>
    <dgm:cxn modelId="{803AB089-2D2D-493D-B715-A463665E965E}" type="presParOf" srcId="{4DE6FA77-31F7-4FAD-8EB1-392DF88968EA}" destId="{2C35DCAA-AB2E-4330-B9CD-6CCE654F5F95}" srcOrd="1" destOrd="0" presId="urn:microsoft.com/office/officeart/2005/8/layout/hierarchy2"/>
    <dgm:cxn modelId="{357BB1C0-B6D4-4B04-9C91-91D8831EC476}" type="presParOf" srcId="{2C35DCAA-AB2E-4330-B9CD-6CCE654F5F95}" destId="{8F63A297-BE50-45AE-A8AB-A7DBA38C99F5}" srcOrd="0" destOrd="0" presId="urn:microsoft.com/office/officeart/2005/8/layout/hierarchy2"/>
    <dgm:cxn modelId="{66A71AF5-3B6B-400B-B567-C51001FA7BA6}" type="presParOf" srcId="{2C35DCAA-AB2E-4330-B9CD-6CCE654F5F95}" destId="{86B59732-911B-497E-9D23-EC89C21F97A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7002E6-5E69-4773-834F-660AA4D0FC9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A9D174-C489-4823-AF8E-75EDBF09619E}">
      <dgm:prSet phldrT="[Texto]" custT="1"/>
      <dgm:spPr>
        <a:solidFill>
          <a:srgbClr val="E74242"/>
        </a:solidFill>
      </dgm:spPr>
      <dgm:t>
        <a:bodyPr vert="vert270"/>
        <a:lstStyle/>
        <a:p>
          <a:r>
            <a:rPr lang="es-ES" sz="4200" b="1" dirty="0" smtClean="0">
              <a:solidFill>
                <a:schemeClr val="tx1"/>
              </a:solidFill>
            </a:rPr>
            <a:t>SDG </a:t>
          </a:r>
          <a:r>
            <a:rPr lang="es-ES" sz="4200" b="1" dirty="0" err="1" smtClean="0">
              <a:solidFill>
                <a:schemeClr val="tx1"/>
              </a:solidFill>
            </a:rPr>
            <a:t>Ontology</a:t>
          </a:r>
          <a:endParaRPr lang="es-ES" sz="4200" b="1" dirty="0">
            <a:solidFill>
              <a:schemeClr val="tx1"/>
            </a:solidFill>
          </a:endParaRPr>
        </a:p>
      </dgm:t>
    </dgm:pt>
    <dgm:pt modelId="{DDC52FCB-58B2-48AA-8C9C-3E228F7315B6}" type="parTrans" cxnId="{6620E063-E82A-4026-AEC6-2570463E8DEA}">
      <dgm:prSet/>
      <dgm:spPr/>
      <dgm:t>
        <a:bodyPr/>
        <a:lstStyle/>
        <a:p>
          <a:endParaRPr lang="es-ES" sz="5400"/>
        </a:p>
      </dgm:t>
    </dgm:pt>
    <dgm:pt modelId="{2CB09BC6-35B3-43E6-AF52-77E2C13B71EA}" type="sibTrans" cxnId="{6620E063-E82A-4026-AEC6-2570463E8DEA}">
      <dgm:prSet/>
      <dgm:spPr/>
      <dgm:t>
        <a:bodyPr/>
        <a:lstStyle/>
        <a:p>
          <a:endParaRPr lang="es-ES" sz="5400"/>
        </a:p>
      </dgm:t>
    </dgm:pt>
    <dgm:pt modelId="{DE4EFFA2-D326-4D31-8573-6C32F6BB7480}">
      <dgm:prSet custT="1"/>
      <dgm:spPr>
        <a:noFill/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s-ES" sz="4000" b="0" dirty="0" smtClean="0">
              <a:solidFill>
                <a:schemeClr val="tx1"/>
              </a:solidFill>
              <a:latin typeface="+mj-lt"/>
            </a:rPr>
            <a:t>1) Key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terms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based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on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United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Nations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(UN)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description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of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each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goal</a:t>
          </a:r>
          <a:endParaRPr lang="es-ES" sz="4000" b="0" dirty="0" smtClean="0">
            <a:solidFill>
              <a:schemeClr val="tx1"/>
            </a:solidFill>
            <a:latin typeface="+mj-lt"/>
          </a:endParaRPr>
        </a:p>
        <a:p>
          <a:r>
            <a:rPr lang="es-ES" sz="4000" b="0" dirty="0" smtClean="0">
              <a:solidFill>
                <a:schemeClr val="tx1"/>
              </a:solidFill>
              <a:latin typeface="+mj-lt"/>
            </a:rPr>
            <a:t>2)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Expansion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with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keywords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from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the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SDG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seed</a:t>
          </a:r>
          <a:endParaRPr lang="es-ES" sz="4000" b="0" dirty="0" smtClean="0">
            <a:solidFill>
              <a:schemeClr val="tx1"/>
            </a:solidFill>
            <a:latin typeface="+mj-lt"/>
          </a:endParaRPr>
        </a:p>
        <a:p>
          <a:r>
            <a:rPr lang="es-ES" sz="4000" b="0" dirty="0" smtClean="0">
              <a:solidFill>
                <a:schemeClr val="tx1"/>
              </a:solidFill>
              <a:latin typeface="+mj-lt"/>
            </a:rPr>
            <a:t>(4,122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terms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classified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into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the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 17th </a:t>
          </a:r>
          <a:r>
            <a:rPr lang="es-ES" sz="4000" b="0" dirty="0" err="1" smtClean="0">
              <a:solidFill>
                <a:schemeClr val="tx1"/>
              </a:solidFill>
              <a:latin typeface="+mj-lt"/>
            </a:rPr>
            <a:t>SDGs</a:t>
          </a:r>
          <a:r>
            <a:rPr lang="es-ES" sz="4000" b="0" dirty="0" smtClean="0">
              <a:solidFill>
                <a:schemeClr val="tx1"/>
              </a:solidFill>
              <a:latin typeface="+mj-lt"/>
            </a:rPr>
            <a:t>)</a:t>
          </a:r>
          <a:endParaRPr lang="es-ES" sz="4000" b="0" dirty="0">
            <a:solidFill>
              <a:schemeClr val="tx1"/>
            </a:solidFill>
            <a:latin typeface="+mj-lt"/>
          </a:endParaRPr>
        </a:p>
      </dgm:t>
    </dgm:pt>
    <dgm:pt modelId="{602922C7-0899-4230-9AE3-5E2DA70E71E2}" type="sibTrans" cxnId="{5174A9CB-47B0-4960-8927-C28F2786441E}">
      <dgm:prSet/>
      <dgm:spPr/>
      <dgm:t>
        <a:bodyPr/>
        <a:lstStyle/>
        <a:p>
          <a:endParaRPr lang="es-ES" sz="5400"/>
        </a:p>
      </dgm:t>
    </dgm:pt>
    <dgm:pt modelId="{6CAA6256-A75A-4AE5-9812-ADD3F09974BE}" type="parTrans" cxnId="{5174A9CB-47B0-4960-8927-C28F2786441E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s-ES" sz="1400"/>
        </a:p>
      </dgm:t>
    </dgm:pt>
    <dgm:pt modelId="{D743E1CC-C6F2-42F2-A41B-318525F9CC36}" type="pres">
      <dgm:prSet presAssocID="{D37002E6-5E69-4773-834F-660AA4D0FC9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97CC912-19FB-44C1-83A0-E577C448D91A}" type="pres">
      <dgm:prSet presAssocID="{45A9D174-C489-4823-AF8E-75EDBF09619E}" presName="root1" presStyleCnt="0"/>
      <dgm:spPr/>
    </dgm:pt>
    <dgm:pt modelId="{B2A69E1A-C3D1-47EF-9CC4-2E7C42E656EA}" type="pres">
      <dgm:prSet presAssocID="{45A9D174-C489-4823-AF8E-75EDBF09619E}" presName="LevelOneTextNode" presStyleLbl="node0" presStyleIdx="0" presStyleCnt="1" custScaleX="12638" custScaleY="100000" custLinFactNeighborX="2075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9508613-1D2A-41FB-A17B-D08E5B35C7B7}" type="pres">
      <dgm:prSet presAssocID="{45A9D174-C489-4823-AF8E-75EDBF09619E}" presName="level2hierChild" presStyleCnt="0"/>
      <dgm:spPr/>
    </dgm:pt>
    <dgm:pt modelId="{4923AC9C-E390-40FC-AC10-E267FE86834E}" type="pres">
      <dgm:prSet presAssocID="{6CAA6256-A75A-4AE5-9812-ADD3F09974BE}" presName="conn2-1" presStyleLbl="parChTrans1D2" presStyleIdx="0" presStyleCnt="1"/>
      <dgm:spPr/>
      <dgm:t>
        <a:bodyPr/>
        <a:lstStyle/>
        <a:p>
          <a:endParaRPr lang="es-ES"/>
        </a:p>
      </dgm:t>
    </dgm:pt>
    <dgm:pt modelId="{0759D7FF-331F-4FC2-B94A-6C50C88A6E76}" type="pres">
      <dgm:prSet presAssocID="{6CAA6256-A75A-4AE5-9812-ADD3F09974BE}" presName="connTx" presStyleLbl="parChTrans1D2" presStyleIdx="0" presStyleCnt="1"/>
      <dgm:spPr/>
      <dgm:t>
        <a:bodyPr/>
        <a:lstStyle/>
        <a:p>
          <a:endParaRPr lang="es-ES"/>
        </a:p>
      </dgm:t>
    </dgm:pt>
    <dgm:pt modelId="{2C35DCAA-AB2E-4330-B9CD-6CCE654F5F95}" type="pres">
      <dgm:prSet presAssocID="{DE4EFFA2-D326-4D31-8573-6C32F6BB7480}" presName="root2" presStyleCnt="0"/>
      <dgm:spPr/>
    </dgm:pt>
    <dgm:pt modelId="{8F63A297-BE50-45AE-A8AB-A7DBA38C99F5}" type="pres">
      <dgm:prSet presAssocID="{DE4EFFA2-D326-4D31-8573-6C32F6BB7480}" presName="LevelTwoTextNode" presStyleLbl="node2" presStyleIdx="0" presStyleCnt="1" custScaleX="108791" custScaleY="8790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B59732-911B-497E-9D23-EC89C21F97AF}" type="pres">
      <dgm:prSet presAssocID="{DE4EFFA2-D326-4D31-8573-6C32F6BB7480}" presName="level3hierChild" presStyleCnt="0"/>
      <dgm:spPr/>
    </dgm:pt>
  </dgm:ptLst>
  <dgm:cxnLst>
    <dgm:cxn modelId="{888A7273-AA6A-4B79-8A10-D2F3BF16C4F7}" type="presOf" srcId="{DE4EFFA2-D326-4D31-8573-6C32F6BB7480}" destId="{8F63A297-BE50-45AE-A8AB-A7DBA38C99F5}" srcOrd="0" destOrd="0" presId="urn:microsoft.com/office/officeart/2005/8/layout/hierarchy2"/>
    <dgm:cxn modelId="{FC18EB20-2A0C-4219-BC13-8997F89B3D54}" type="presOf" srcId="{6CAA6256-A75A-4AE5-9812-ADD3F09974BE}" destId="{4923AC9C-E390-40FC-AC10-E267FE86834E}" srcOrd="0" destOrd="0" presId="urn:microsoft.com/office/officeart/2005/8/layout/hierarchy2"/>
    <dgm:cxn modelId="{5A7592F5-31E3-40A0-9922-C602B45C4D2D}" type="presOf" srcId="{45A9D174-C489-4823-AF8E-75EDBF09619E}" destId="{B2A69E1A-C3D1-47EF-9CC4-2E7C42E656EA}" srcOrd="0" destOrd="0" presId="urn:microsoft.com/office/officeart/2005/8/layout/hierarchy2"/>
    <dgm:cxn modelId="{491ED75D-D38D-4438-BA1B-7CE21ECEA219}" type="presOf" srcId="{D37002E6-5E69-4773-834F-660AA4D0FC9B}" destId="{D743E1CC-C6F2-42F2-A41B-318525F9CC36}" srcOrd="0" destOrd="0" presId="urn:microsoft.com/office/officeart/2005/8/layout/hierarchy2"/>
    <dgm:cxn modelId="{F943405B-8116-46F8-8230-1D5FDF7C478D}" type="presOf" srcId="{6CAA6256-A75A-4AE5-9812-ADD3F09974BE}" destId="{0759D7FF-331F-4FC2-B94A-6C50C88A6E76}" srcOrd="1" destOrd="0" presId="urn:microsoft.com/office/officeart/2005/8/layout/hierarchy2"/>
    <dgm:cxn modelId="{5174A9CB-47B0-4960-8927-C28F2786441E}" srcId="{45A9D174-C489-4823-AF8E-75EDBF09619E}" destId="{DE4EFFA2-D326-4D31-8573-6C32F6BB7480}" srcOrd="0" destOrd="0" parTransId="{6CAA6256-A75A-4AE5-9812-ADD3F09974BE}" sibTransId="{602922C7-0899-4230-9AE3-5E2DA70E71E2}"/>
    <dgm:cxn modelId="{6620E063-E82A-4026-AEC6-2570463E8DEA}" srcId="{D37002E6-5E69-4773-834F-660AA4D0FC9B}" destId="{45A9D174-C489-4823-AF8E-75EDBF09619E}" srcOrd="0" destOrd="0" parTransId="{DDC52FCB-58B2-48AA-8C9C-3E228F7315B6}" sibTransId="{2CB09BC6-35B3-43E6-AF52-77E2C13B71EA}"/>
    <dgm:cxn modelId="{50ED4CD9-AB61-4EC6-818E-95B6C3678F36}" type="presParOf" srcId="{D743E1CC-C6F2-42F2-A41B-318525F9CC36}" destId="{997CC912-19FB-44C1-83A0-E577C448D91A}" srcOrd="0" destOrd="0" presId="urn:microsoft.com/office/officeart/2005/8/layout/hierarchy2"/>
    <dgm:cxn modelId="{041345C5-A8C6-4F6C-B49D-5E7E5458A7A4}" type="presParOf" srcId="{997CC912-19FB-44C1-83A0-E577C448D91A}" destId="{B2A69E1A-C3D1-47EF-9CC4-2E7C42E656EA}" srcOrd="0" destOrd="0" presId="urn:microsoft.com/office/officeart/2005/8/layout/hierarchy2"/>
    <dgm:cxn modelId="{FE094E0D-646D-4A2E-85D6-7B633F79DE3B}" type="presParOf" srcId="{997CC912-19FB-44C1-83A0-E577C448D91A}" destId="{59508613-1D2A-41FB-A17B-D08E5B35C7B7}" srcOrd="1" destOrd="0" presId="urn:microsoft.com/office/officeart/2005/8/layout/hierarchy2"/>
    <dgm:cxn modelId="{8BC7959E-CC5A-40BD-931C-C60E47468167}" type="presParOf" srcId="{59508613-1D2A-41FB-A17B-D08E5B35C7B7}" destId="{4923AC9C-E390-40FC-AC10-E267FE86834E}" srcOrd="0" destOrd="0" presId="urn:microsoft.com/office/officeart/2005/8/layout/hierarchy2"/>
    <dgm:cxn modelId="{C40F46AC-BC61-4ABC-B49E-891B86CBC231}" type="presParOf" srcId="{4923AC9C-E390-40FC-AC10-E267FE86834E}" destId="{0759D7FF-331F-4FC2-B94A-6C50C88A6E76}" srcOrd="0" destOrd="0" presId="urn:microsoft.com/office/officeart/2005/8/layout/hierarchy2"/>
    <dgm:cxn modelId="{4116377E-E2DA-4C99-89C7-97930B546908}" type="presParOf" srcId="{59508613-1D2A-41FB-A17B-D08E5B35C7B7}" destId="{2C35DCAA-AB2E-4330-B9CD-6CCE654F5F95}" srcOrd="1" destOrd="0" presId="urn:microsoft.com/office/officeart/2005/8/layout/hierarchy2"/>
    <dgm:cxn modelId="{D75A3803-5572-4D2C-AA23-D0C747EAD3A2}" type="presParOf" srcId="{2C35DCAA-AB2E-4330-B9CD-6CCE654F5F95}" destId="{8F63A297-BE50-45AE-A8AB-A7DBA38C99F5}" srcOrd="0" destOrd="0" presId="urn:microsoft.com/office/officeart/2005/8/layout/hierarchy2"/>
    <dgm:cxn modelId="{FE237CFB-876A-425D-B4AA-2963014CB474}" type="presParOf" srcId="{2C35DCAA-AB2E-4330-B9CD-6CCE654F5F95}" destId="{86B59732-911B-497E-9D23-EC89C21F97A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69E1A-C3D1-47EF-9CC4-2E7C42E656EA}">
      <dsp:nvSpPr>
        <dsp:cNvPr id="0" name=""/>
        <dsp:cNvSpPr/>
      </dsp:nvSpPr>
      <dsp:spPr>
        <a:xfrm>
          <a:off x="451950" y="672309"/>
          <a:ext cx="1179945" cy="5231466"/>
        </a:xfrm>
        <a:prstGeom prst="roundRect">
          <a:avLst>
            <a:gd name="adj" fmla="val 10000"/>
          </a:avLst>
        </a:prstGeom>
        <a:solidFill>
          <a:srgbClr val="E7424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b="1" kern="1200" dirty="0" smtClean="0">
              <a:solidFill>
                <a:schemeClr val="tx1"/>
              </a:solidFill>
            </a:rPr>
            <a:t>SDG </a:t>
          </a:r>
          <a:r>
            <a:rPr lang="es-ES" sz="4200" b="1" kern="1200" dirty="0" err="1" smtClean="0">
              <a:solidFill>
                <a:schemeClr val="tx1"/>
              </a:solidFill>
            </a:rPr>
            <a:t>field</a:t>
          </a:r>
          <a:r>
            <a:rPr lang="es-ES" sz="4200" b="1" kern="1200" dirty="0" smtClean="0">
              <a:solidFill>
                <a:schemeClr val="tx1"/>
              </a:solidFill>
            </a:rPr>
            <a:t> </a:t>
          </a:r>
          <a:r>
            <a:rPr lang="es-ES" sz="4200" b="1" kern="1200" dirty="0" err="1" smtClean="0">
              <a:solidFill>
                <a:schemeClr val="tx1"/>
              </a:solidFill>
            </a:rPr>
            <a:t>delineation</a:t>
          </a:r>
          <a:endParaRPr lang="es-ES" sz="4200" b="1" kern="1200" dirty="0">
            <a:solidFill>
              <a:schemeClr val="tx1"/>
            </a:solidFill>
          </a:endParaRPr>
        </a:p>
      </dsp:txBody>
      <dsp:txXfrm>
        <a:off x="486509" y="706868"/>
        <a:ext cx="1110827" cy="5162348"/>
      </dsp:txXfrm>
    </dsp:sp>
    <dsp:sp modelId="{C5ECDAD1-FE9D-4C4D-A1A4-37EA459F66D3}">
      <dsp:nvSpPr>
        <dsp:cNvPr id="0" name=""/>
        <dsp:cNvSpPr/>
      </dsp:nvSpPr>
      <dsp:spPr>
        <a:xfrm>
          <a:off x="1631896" y="3273444"/>
          <a:ext cx="439677" cy="29195"/>
        </a:xfrm>
        <a:custGeom>
          <a:avLst/>
          <a:gdLst/>
          <a:ahLst/>
          <a:cxnLst/>
          <a:rect l="0" t="0" r="0" b="0"/>
          <a:pathLst>
            <a:path>
              <a:moveTo>
                <a:pt x="0" y="14597"/>
              </a:moveTo>
              <a:lnTo>
                <a:pt x="439677" y="14597"/>
              </a:lnTo>
            </a:path>
          </a:pathLst>
        </a:custGeom>
        <a:noFill/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1840742" y="3277050"/>
        <a:ext cx="21983" cy="21983"/>
      </dsp:txXfrm>
    </dsp:sp>
    <dsp:sp modelId="{8592283C-B6E7-4C00-AA0A-5DC292F8F16D}">
      <dsp:nvSpPr>
        <dsp:cNvPr id="0" name=""/>
        <dsp:cNvSpPr/>
      </dsp:nvSpPr>
      <dsp:spPr>
        <a:xfrm>
          <a:off x="2071573" y="2202113"/>
          <a:ext cx="2434873" cy="217185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kern="1200" dirty="0" smtClean="0">
              <a:solidFill>
                <a:schemeClr val="tx1"/>
              </a:solidFill>
              <a:latin typeface="+mj-lt"/>
            </a:rPr>
            <a:t>SDG </a:t>
          </a:r>
          <a:r>
            <a:rPr lang="es-ES" sz="4000" kern="1200" dirty="0" err="1" smtClean="0">
              <a:solidFill>
                <a:schemeClr val="tx1"/>
              </a:solidFill>
              <a:latin typeface="+mj-lt"/>
            </a:rPr>
            <a:t>seed</a:t>
          </a:r>
          <a:r>
            <a:rPr lang="es-ES" sz="4000" kern="1200" dirty="0" smtClean="0">
              <a:solidFill>
                <a:schemeClr val="tx1"/>
              </a:solidFill>
              <a:latin typeface="+mj-lt"/>
            </a:rPr>
            <a:t> (n= 4,685)</a:t>
          </a:r>
        </a:p>
      </dsp:txBody>
      <dsp:txXfrm>
        <a:off x="2135185" y="2265725"/>
        <a:ext cx="2307649" cy="2044634"/>
      </dsp:txXfrm>
    </dsp:sp>
    <dsp:sp modelId="{BBCB0B8E-2162-4173-A58D-24158334E67D}">
      <dsp:nvSpPr>
        <dsp:cNvPr id="0" name=""/>
        <dsp:cNvSpPr/>
      </dsp:nvSpPr>
      <dsp:spPr>
        <a:xfrm>
          <a:off x="4506447" y="3273444"/>
          <a:ext cx="516302" cy="29195"/>
        </a:xfrm>
        <a:custGeom>
          <a:avLst/>
          <a:gdLst/>
          <a:ahLst/>
          <a:cxnLst/>
          <a:rect l="0" t="0" r="0" b="0"/>
          <a:pathLst>
            <a:path>
              <a:moveTo>
                <a:pt x="0" y="14597"/>
              </a:moveTo>
              <a:lnTo>
                <a:pt x="516302" y="14597"/>
              </a:lnTo>
            </a:path>
          </a:pathLst>
        </a:custGeom>
        <a:noFill/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4751690" y="3275134"/>
        <a:ext cx="25815" cy="25815"/>
      </dsp:txXfrm>
    </dsp:sp>
    <dsp:sp modelId="{855A53F4-6068-4FFD-B60C-8810B4134C7C}">
      <dsp:nvSpPr>
        <dsp:cNvPr id="0" name=""/>
        <dsp:cNvSpPr/>
      </dsp:nvSpPr>
      <dsp:spPr>
        <a:xfrm>
          <a:off x="5022749" y="1204573"/>
          <a:ext cx="5434857" cy="416693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  <a:latin typeface="+mj-lt"/>
            </a:rPr>
            <a:t>SDGs Expansion </a:t>
          </a:r>
          <a:r>
            <a:rPr lang="en-US" sz="4000" kern="1200" dirty="0" smtClean="0">
              <a:solidFill>
                <a:schemeClr val="tx1"/>
              </a:solidFill>
              <a:latin typeface="+mj-lt"/>
            </a:rPr>
            <a:t>(based on direct citations) 94,614 documents 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  <a:latin typeface="+mj-lt"/>
            </a:rPr>
            <a:t>Citing: 68,202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  <a:latin typeface="+mj-lt"/>
            </a:rPr>
            <a:t>Cited: 59,050</a:t>
          </a:r>
          <a:endParaRPr lang="es-ES" sz="4000" kern="1200" dirty="0">
            <a:solidFill>
              <a:schemeClr val="tx1"/>
            </a:solidFill>
            <a:latin typeface="+mj-lt"/>
          </a:endParaRPr>
        </a:p>
      </dsp:txBody>
      <dsp:txXfrm>
        <a:off x="5144794" y="1326618"/>
        <a:ext cx="5190767" cy="3922848"/>
      </dsp:txXfrm>
    </dsp:sp>
    <dsp:sp modelId="{4923AC9C-E390-40FC-AC10-E267FE86834E}">
      <dsp:nvSpPr>
        <dsp:cNvPr id="0" name=""/>
        <dsp:cNvSpPr/>
      </dsp:nvSpPr>
      <dsp:spPr>
        <a:xfrm>
          <a:off x="10457607" y="3273444"/>
          <a:ext cx="611358" cy="29195"/>
        </a:xfrm>
        <a:custGeom>
          <a:avLst/>
          <a:gdLst/>
          <a:ahLst/>
          <a:cxnLst/>
          <a:rect l="0" t="0" r="0" b="0"/>
          <a:pathLst>
            <a:path>
              <a:moveTo>
                <a:pt x="0" y="14597"/>
              </a:moveTo>
              <a:lnTo>
                <a:pt x="611358" y="14597"/>
              </a:lnTo>
            </a:path>
          </a:pathLst>
        </a:custGeom>
        <a:noFill/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10748002" y="3272758"/>
        <a:ext cx="30567" cy="30567"/>
      </dsp:txXfrm>
    </dsp:sp>
    <dsp:sp modelId="{8F63A297-BE50-45AE-A8AB-A7DBA38C99F5}">
      <dsp:nvSpPr>
        <dsp:cNvPr id="0" name=""/>
        <dsp:cNvSpPr/>
      </dsp:nvSpPr>
      <dsp:spPr>
        <a:xfrm>
          <a:off x="11068965" y="1204573"/>
          <a:ext cx="6030963" cy="416693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  <a:latin typeface="+mj-lt"/>
            </a:rPr>
            <a:t>Dataset of SDGs (2000-2017):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  <a:latin typeface="+mj-lt"/>
            </a:rPr>
            <a:t>25,645 docs in the period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  <a:latin typeface="+mj-lt"/>
            </a:rPr>
            <a:t>21,587 University docs</a:t>
          </a:r>
          <a:endParaRPr lang="es-ES" sz="4000" kern="1200" dirty="0">
            <a:solidFill>
              <a:schemeClr val="tx1"/>
            </a:solidFill>
            <a:latin typeface="+mj-lt"/>
          </a:endParaRPr>
        </a:p>
      </dsp:txBody>
      <dsp:txXfrm>
        <a:off x="11191010" y="1326618"/>
        <a:ext cx="5786873" cy="39228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69E1A-C3D1-47EF-9CC4-2E7C42E656EA}">
      <dsp:nvSpPr>
        <dsp:cNvPr id="0" name=""/>
        <dsp:cNvSpPr/>
      </dsp:nvSpPr>
      <dsp:spPr>
        <a:xfrm>
          <a:off x="2685993" y="0"/>
          <a:ext cx="1297906" cy="5134936"/>
        </a:xfrm>
        <a:prstGeom prst="roundRect">
          <a:avLst>
            <a:gd name="adj" fmla="val 10000"/>
          </a:avLst>
        </a:prstGeom>
        <a:solidFill>
          <a:srgbClr val="E7424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b="1" kern="1200" dirty="0" smtClean="0">
              <a:solidFill>
                <a:schemeClr val="tx1"/>
              </a:solidFill>
            </a:rPr>
            <a:t>SDG </a:t>
          </a:r>
          <a:r>
            <a:rPr lang="es-ES" sz="4200" b="1" kern="1200" dirty="0" err="1" smtClean="0">
              <a:solidFill>
                <a:schemeClr val="tx1"/>
              </a:solidFill>
            </a:rPr>
            <a:t>Ontology</a:t>
          </a:r>
          <a:endParaRPr lang="es-ES" sz="4200" b="1" kern="1200" dirty="0">
            <a:solidFill>
              <a:schemeClr val="tx1"/>
            </a:solidFill>
          </a:endParaRPr>
        </a:p>
      </dsp:txBody>
      <dsp:txXfrm>
        <a:off x="2724007" y="38014"/>
        <a:ext cx="1221878" cy="5058908"/>
      </dsp:txXfrm>
    </dsp:sp>
    <dsp:sp modelId="{4923AC9C-E390-40FC-AC10-E267FE86834E}">
      <dsp:nvSpPr>
        <dsp:cNvPr id="0" name=""/>
        <dsp:cNvSpPr/>
      </dsp:nvSpPr>
      <dsp:spPr>
        <a:xfrm>
          <a:off x="3983899" y="2477468"/>
          <a:ext cx="1976744" cy="180000"/>
        </a:xfrm>
        <a:custGeom>
          <a:avLst/>
          <a:gdLst/>
          <a:ahLst/>
          <a:cxnLst/>
          <a:rect l="0" t="0" r="0" b="0"/>
          <a:pathLst>
            <a:path>
              <a:moveTo>
                <a:pt x="0" y="90000"/>
              </a:moveTo>
              <a:lnTo>
                <a:pt x="1976744" y="90000"/>
              </a:lnTo>
            </a:path>
          </a:pathLst>
        </a:custGeom>
        <a:noFill/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4922853" y="2518049"/>
        <a:ext cx="98837" cy="98837"/>
      </dsp:txXfrm>
    </dsp:sp>
    <dsp:sp modelId="{8F63A297-BE50-45AE-A8AB-A7DBA38C99F5}">
      <dsp:nvSpPr>
        <dsp:cNvPr id="0" name=""/>
        <dsp:cNvSpPr/>
      </dsp:nvSpPr>
      <dsp:spPr>
        <a:xfrm>
          <a:off x="5960644" y="310637"/>
          <a:ext cx="11172696" cy="4513660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1) Key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terms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based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on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United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Nations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(UN)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description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of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each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goal</a:t>
          </a:r>
          <a:endParaRPr lang="es-ES" sz="4000" b="0" kern="1200" dirty="0" smtClean="0">
            <a:solidFill>
              <a:schemeClr val="tx1"/>
            </a:solidFill>
            <a:latin typeface="+mj-lt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2)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Expansion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with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keywords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from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the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SDG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seed</a:t>
          </a:r>
          <a:endParaRPr lang="es-ES" sz="4000" b="0" kern="1200" dirty="0" smtClean="0">
            <a:solidFill>
              <a:schemeClr val="tx1"/>
            </a:solidFill>
            <a:latin typeface="+mj-lt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(4,122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terms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classified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into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the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 17th </a:t>
          </a:r>
          <a:r>
            <a:rPr lang="es-ES" sz="4000" b="0" kern="1200" dirty="0" err="1" smtClean="0">
              <a:solidFill>
                <a:schemeClr val="tx1"/>
              </a:solidFill>
              <a:latin typeface="+mj-lt"/>
            </a:rPr>
            <a:t>SDGs</a:t>
          </a:r>
          <a:r>
            <a:rPr lang="es-ES" sz="4000" b="0" kern="1200" dirty="0" smtClean="0">
              <a:solidFill>
                <a:schemeClr val="tx1"/>
              </a:solidFill>
              <a:latin typeface="+mj-lt"/>
            </a:rPr>
            <a:t>)</a:t>
          </a:r>
          <a:endParaRPr lang="es-ES" sz="4000" b="0" kern="1200" dirty="0">
            <a:solidFill>
              <a:schemeClr val="tx1"/>
            </a:solidFill>
            <a:latin typeface="+mj-lt"/>
          </a:endParaRPr>
        </a:p>
      </dsp:txBody>
      <dsp:txXfrm>
        <a:off x="6092845" y="442838"/>
        <a:ext cx="10908294" cy="4249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F6C05-D186-4CFF-A45A-3AF0F4F841B8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3165F-629B-4134-A3E4-806584D31AF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268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3165F-629B-4134-A3E4-806584D31AFC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011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784402" y="7005156"/>
            <a:ext cx="22706410" cy="14902051"/>
          </a:xfrm>
        </p:spPr>
        <p:txBody>
          <a:bodyPr anchor="b"/>
          <a:lstStyle>
            <a:lvl1pPr algn="ctr">
              <a:defRPr sz="14899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5960"/>
            </a:lvl1pPr>
            <a:lvl2pPr marL="1135319" indent="0" algn="ctr">
              <a:buNone/>
              <a:defRPr sz="4966"/>
            </a:lvl2pPr>
            <a:lvl3pPr marL="2270638" indent="0" algn="ctr">
              <a:buNone/>
              <a:defRPr sz="4470"/>
            </a:lvl3pPr>
            <a:lvl4pPr marL="3405957" indent="0" algn="ctr">
              <a:buNone/>
              <a:defRPr sz="3973"/>
            </a:lvl4pPr>
            <a:lvl5pPr marL="4541276" indent="0" algn="ctr">
              <a:buNone/>
              <a:defRPr sz="3973"/>
            </a:lvl5pPr>
            <a:lvl6pPr marL="5676595" indent="0" algn="ctr">
              <a:buNone/>
              <a:defRPr sz="3973"/>
            </a:lvl6pPr>
            <a:lvl7pPr marL="6811914" indent="0" algn="ctr">
              <a:buNone/>
              <a:defRPr sz="3973"/>
            </a:lvl7pPr>
            <a:lvl8pPr marL="7947233" indent="0" algn="ctr">
              <a:buNone/>
              <a:defRPr sz="3973"/>
            </a:lvl8pPr>
            <a:lvl9pPr marL="9082552" indent="0" algn="ctr">
              <a:buNone/>
              <a:defRPr sz="3973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220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88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1665699" y="2278904"/>
            <a:ext cx="6528093" cy="3627421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081421" y="2278904"/>
            <a:ext cx="19205838" cy="36274211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220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9140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65653" y="10671222"/>
            <a:ext cx="26112371" cy="17805173"/>
          </a:xfrm>
        </p:spPr>
        <p:txBody>
          <a:bodyPr anchor="b"/>
          <a:lstStyle>
            <a:lvl1pPr>
              <a:defRPr sz="14899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065653" y="28644839"/>
            <a:ext cx="26112371" cy="9363320"/>
          </a:xfrm>
        </p:spPr>
        <p:txBody>
          <a:bodyPr/>
          <a:lstStyle>
            <a:lvl1pPr marL="0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1pPr>
            <a:lvl2pPr marL="1135319" indent="0">
              <a:buNone/>
              <a:defRPr sz="4966">
                <a:solidFill>
                  <a:schemeClr val="tx1">
                    <a:tint val="75000"/>
                  </a:schemeClr>
                </a:solidFill>
              </a:defRPr>
            </a:lvl2pPr>
            <a:lvl3pPr marL="2270638" indent="0">
              <a:buNone/>
              <a:defRPr sz="4470">
                <a:solidFill>
                  <a:schemeClr val="tx1">
                    <a:tint val="75000"/>
                  </a:schemeClr>
                </a:solidFill>
              </a:defRPr>
            </a:lvl3pPr>
            <a:lvl4pPr marL="3405957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4pPr>
            <a:lvl5pPr marL="4541276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5pPr>
            <a:lvl6pPr marL="5676595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6pPr>
            <a:lvl7pPr marL="6811914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7pPr>
            <a:lvl8pPr marL="7947233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8pPr>
            <a:lvl9pPr marL="9082552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248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955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5364" y="2278907"/>
            <a:ext cx="26112371" cy="82734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085365" y="10492870"/>
            <a:ext cx="12807833" cy="514239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085365" y="15635264"/>
            <a:ext cx="12807833" cy="2299711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5326827" y="10492870"/>
            <a:ext cx="12870909" cy="514239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5326827" y="15635264"/>
            <a:ext cx="12870909" cy="2299711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4661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0567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2088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5366" y="2853584"/>
            <a:ext cx="9764543" cy="9987545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70909" y="6162952"/>
            <a:ext cx="15326827" cy="30418415"/>
          </a:xfrm>
        </p:spPr>
        <p:txBody>
          <a:bodyPr/>
          <a:lstStyle>
            <a:lvl1pPr>
              <a:defRPr sz="7946"/>
            </a:lvl1pPr>
            <a:lvl2pPr>
              <a:defRPr sz="6953"/>
            </a:lvl2pPr>
            <a:lvl3pPr>
              <a:defRPr sz="5960"/>
            </a:lvl3pPr>
            <a:lvl4pPr>
              <a:defRPr sz="4966"/>
            </a:lvl4pPr>
            <a:lvl5pPr>
              <a:defRPr sz="4966"/>
            </a:lvl5pPr>
            <a:lvl6pPr>
              <a:defRPr sz="4966"/>
            </a:lvl6pPr>
            <a:lvl7pPr>
              <a:defRPr sz="4966"/>
            </a:lvl7pPr>
            <a:lvl8pPr>
              <a:defRPr sz="4966"/>
            </a:lvl8pPr>
            <a:lvl9pPr>
              <a:defRPr sz="4966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085366" y="12841129"/>
            <a:ext cx="9764543" cy="23789780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575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5366" y="2853584"/>
            <a:ext cx="9764543" cy="9987545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2870909" y="6162952"/>
            <a:ext cx="15326827" cy="30418415"/>
          </a:xfrm>
        </p:spPr>
        <p:txBody>
          <a:bodyPr/>
          <a:lstStyle>
            <a:lvl1pPr marL="0" indent="0">
              <a:buNone/>
              <a:defRPr sz="7946"/>
            </a:lvl1pPr>
            <a:lvl2pPr marL="1135319" indent="0">
              <a:buNone/>
              <a:defRPr sz="6953"/>
            </a:lvl2pPr>
            <a:lvl3pPr marL="2270638" indent="0">
              <a:buNone/>
              <a:defRPr sz="5960"/>
            </a:lvl3pPr>
            <a:lvl4pPr marL="3405957" indent="0">
              <a:buNone/>
              <a:defRPr sz="4966"/>
            </a:lvl4pPr>
            <a:lvl5pPr marL="4541276" indent="0">
              <a:buNone/>
              <a:defRPr sz="4966"/>
            </a:lvl5pPr>
            <a:lvl6pPr marL="5676595" indent="0">
              <a:buNone/>
              <a:defRPr sz="4966"/>
            </a:lvl6pPr>
            <a:lvl7pPr marL="6811914" indent="0">
              <a:buNone/>
              <a:defRPr sz="4966"/>
            </a:lvl7pPr>
            <a:lvl8pPr marL="7947233" indent="0">
              <a:buNone/>
              <a:defRPr sz="4966"/>
            </a:lvl8pPr>
            <a:lvl9pPr marL="9082552" indent="0">
              <a:buNone/>
              <a:defRPr sz="4966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085366" y="12841129"/>
            <a:ext cx="9764543" cy="23789780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226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2081421" y="2278907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2081421" y="39672750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0D41F-FC54-4B1E-BAE5-FAD426EDC619}" type="datetimeFigureOut">
              <a:rPr lang="es-ES" smtClean="0"/>
              <a:t>26/10/19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0028665" y="39672750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21381869" y="39672750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1C31F-D310-4788-930A-EAB3A4A006C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99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270638" rtl="0" eaLnBrk="1" latinLnBrk="0" hangingPunct="1">
        <a:lnSpc>
          <a:spcPct val="90000"/>
        </a:lnSpc>
        <a:spcBef>
          <a:spcPct val="0"/>
        </a:spcBef>
        <a:buNone/>
        <a:defRPr sz="109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660" indent="-567660" algn="l" defTabSz="2270638" rtl="0" eaLnBrk="1" latinLnBrk="0" hangingPunct="1">
        <a:lnSpc>
          <a:spcPct val="90000"/>
        </a:lnSpc>
        <a:spcBef>
          <a:spcPts val="2483"/>
        </a:spcBef>
        <a:buFont typeface="Arial" panose="020B0604020202020204" pitchFamily="34" charset="0"/>
        <a:buChar char="•"/>
        <a:defRPr sz="6953" kern="1200">
          <a:solidFill>
            <a:schemeClr val="tx1"/>
          </a:solidFill>
          <a:latin typeface="+mn-lt"/>
          <a:ea typeface="+mn-ea"/>
          <a:cs typeface="+mn-cs"/>
        </a:defRPr>
      </a:lvl1pPr>
      <a:lvl2pPr marL="1702979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2838298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966" kern="1200">
          <a:solidFill>
            <a:schemeClr val="tx1"/>
          </a:solidFill>
          <a:latin typeface="+mn-lt"/>
          <a:ea typeface="+mn-ea"/>
          <a:cs typeface="+mn-cs"/>
        </a:defRPr>
      </a:lvl3pPr>
      <a:lvl4pPr marL="3973617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5108936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6244255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7379574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8514893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650212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319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0638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5957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1276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6595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1914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7233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2552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90"/>
          <p:cNvSpPr txBox="1">
            <a:spLocks noChangeArrowheads="1"/>
          </p:cNvSpPr>
          <p:nvPr/>
        </p:nvSpPr>
        <p:spPr bwMode="auto">
          <a:xfrm>
            <a:off x="535038" y="15980290"/>
            <a:ext cx="29249708" cy="1897200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 lIns="109728" tIns="109728" rIns="109728" bIns="10972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" sz="4800" b="1" dirty="0" err="1" smtClean="0">
                <a:latin typeface="+mj-lt"/>
                <a:cs typeface="Times New Roman"/>
              </a:rPr>
              <a:t>Results</a:t>
            </a:r>
            <a:endParaRPr lang="es-ES" sz="4800" b="1" dirty="0">
              <a:latin typeface="+mj-lt"/>
              <a:cs typeface="Times New Roman"/>
            </a:endParaRPr>
          </a:p>
          <a:p>
            <a:pPr algn="just"/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 algn="just"/>
            <a:endParaRPr lang="en-US" sz="3200" dirty="0">
              <a:latin typeface="+mj-lt"/>
            </a:endParaRPr>
          </a:p>
        </p:txBody>
      </p:sp>
      <p:sp>
        <p:nvSpPr>
          <p:cNvPr id="21" name="CuadroTexto 14"/>
          <p:cNvSpPr txBox="1"/>
          <p:nvPr/>
        </p:nvSpPr>
        <p:spPr>
          <a:xfrm>
            <a:off x="-25036" y="39911440"/>
            <a:ext cx="30300249" cy="2880000"/>
          </a:xfrm>
          <a:prstGeom prst="rect">
            <a:avLst/>
          </a:prstGeom>
          <a:solidFill>
            <a:srgbClr val="E74242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s-ES" sz="7200" dirty="0" smtClean="0"/>
          </a:p>
          <a:p>
            <a:endParaRPr lang="es-ES" sz="7200" dirty="0" smtClean="0"/>
          </a:p>
          <a:p>
            <a:endParaRPr lang="es-ES" sz="7200" dirty="0" smtClean="0"/>
          </a:p>
          <a:p>
            <a:endParaRPr lang="es-ES" sz="7200" dirty="0" smtClean="0"/>
          </a:p>
        </p:txBody>
      </p:sp>
      <p:sp>
        <p:nvSpPr>
          <p:cNvPr id="15" name="CuadroTexto 14"/>
          <p:cNvSpPr txBox="1">
            <a:spLocks noChangeAspect="1"/>
          </p:cNvSpPr>
          <p:nvPr/>
        </p:nvSpPr>
        <p:spPr>
          <a:xfrm>
            <a:off x="-21701" y="-25035"/>
            <a:ext cx="30275213" cy="3816000"/>
          </a:xfrm>
          <a:prstGeom prst="rect">
            <a:avLst/>
          </a:prstGeom>
          <a:solidFill>
            <a:srgbClr val="E74242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4" name="Text Box 122"/>
          <p:cNvSpPr txBox="1">
            <a:spLocks noChangeArrowheads="1"/>
          </p:cNvSpPr>
          <p:nvPr/>
        </p:nvSpPr>
        <p:spPr bwMode="auto">
          <a:xfrm>
            <a:off x="1771651" y="227827"/>
            <a:ext cx="27203399" cy="2289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9728" tIns="219456" rIns="109728" bIns="219456">
            <a:spAutoFit/>
          </a:bodyPr>
          <a:lstStyle>
            <a:lvl1pPr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s-ES" sz="6000" b="1" dirty="0">
                <a:solidFill>
                  <a:srgbClr val="000000"/>
                </a:solidFill>
                <a:latin typeface="+mn-lt"/>
                <a:cs typeface="Times New Roman"/>
              </a:rPr>
              <a:t> The role of higher education institutions </a:t>
            </a:r>
            <a:r>
              <a:rPr lang="en-US" altLang="es-ES" sz="6000" b="1" dirty="0" smtClean="0">
                <a:solidFill>
                  <a:srgbClr val="000000"/>
                </a:solidFill>
                <a:latin typeface="+mn-lt"/>
                <a:cs typeface="Times New Roman"/>
              </a:rPr>
              <a:t>(HEIs) in </a:t>
            </a:r>
            <a:r>
              <a:rPr lang="en-US" altLang="es-ES" sz="6000" b="1" dirty="0">
                <a:solidFill>
                  <a:srgbClr val="000000"/>
                </a:solidFill>
                <a:latin typeface="+mn-lt"/>
                <a:cs typeface="Times New Roman"/>
              </a:rPr>
              <a:t>the path to sustainability: analysis of sustainable development goals (SDGs) from a scientific perspective</a:t>
            </a:r>
          </a:p>
        </p:txBody>
      </p:sp>
      <p:sp>
        <p:nvSpPr>
          <p:cNvPr id="5" name="Text Box 123"/>
          <p:cNvSpPr txBox="1">
            <a:spLocks noChangeArrowheads="1"/>
          </p:cNvSpPr>
          <p:nvPr/>
        </p:nvSpPr>
        <p:spPr bwMode="auto">
          <a:xfrm>
            <a:off x="5982324" y="2017003"/>
            <a:ext cx="18355136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9728" tIns="109728" rIns="109728" bIns="109728" anchor="ctr"/>
          <a:lstStyle>
            <a:lvl1pPr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389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es-ES" sz="3200" dirty="0">
              <a:solidFill>
                <a:srgbClr val="000000"/>
              </a:solidFill>
              <a:latin typeface="+mj-lt"/>
              <a:cs typeface="Times New Roman"/>
            </a:endParaRPr>
          </a:p>
          <a:p>
            <a:pPr algn="ctr"/>
            <a:r>
              <a:rPr lang="pt-BR" altLang="es-ES" sz="4000" b="1" dirty="0">
                <a:solidFill>
                  <a:srgbClr val="000000"/>
                </a:solidFill>
                <a:latin typeface="+mj-lt"/>
                <a:cs typeface="Times New Roman"/>
              </a:rPr>
              <a:t>Núria </a:t>
            </a:r>
            <a:r>
              <a:rPr lang="pt-BR" altLang="es-ES" sz="4000" b="1" dirty="0" smtClean="0">
                <a:solidFill>
                  <a:srgbClr val="000000"/>
                </a:solidFill>
                <a:latin typeface="+mj-lt"/>
                <a:cs typeface="Times New Roman"/>
              </a:rPr>
              <a:t>Bautista-Puig</a:t>
            </a:r>
            <a:r>
              <a:rPr lang="pt-BR" altLang="es-ES" sz="4000" b="1" baseline="30000" dirty="0" smtClean="0">
                <a:solidFill>
                  <a:srgbClr val="000000"/>
                </a:solidFill>
                <a:latin typeface="+mj-lt"/>
                <a:cs typeface="Times New Roman"/>
              </a:rPr>
              <a:t>1</a:t>
            </a:r>
            <a:r>
              <a:rPr lang="pt-BR" altLang="es-ES" sz="4000" b="1" dirty="0" smtClean="0">
                <a:solidFill>
                  <a:srgbClr val="000000"/>
                </a:solidFill>
                <a:latin typeface="+mj-lt"/>
                <a:cs typeface="Times New Roman"/>
              </a:rPr>
              <a:t>*, </a:t>
            </a:r>
            <a:r>
              <a:rPr lang="pt-BR" altLang="es-ES" sz="4000" b="1" dirty="0">
                <a:solidFill>
                  <a:srgbClr val="000000"/>
                </a:solidFill>
                <a:latin typeface="+mj-lt"/>
                <a:cs typeface="Times New Roman"/>
              </a:rPr>
              <a:t>Ana Marta </a:t>
            </a:r>
            <a:r>
              <a:rPr lang="pt-BR" altLang="es-ES" sz="4000" b="1" dirty="0" smtClean="0">
                <a:solidFill>
                  <a:srgbClr val="000000"/>
                </a:solidFill>
                <a:latin typeface="+mj-lt"/>
                <a:cs typeface="Times New Roman"/>
              </a:rPr>
              <a:t>Aleixo</a:t>
            </a:r>
            <a:r>
              <a:rPr lang="pt-BR" altLang="es-ES" sz="4000" b="1" baseline="30000" dirty="0" smtClean="0">
                <a:solidFill>
                  <a:srgbClr val="000000"/>
                </a:solidFill>
                <a:latin typeface="+mj-lt"/>
                <a:cs typeface="Times New Roman"/>
              </a:rPr>
              <a:t>2</a:t>
            </a:r>
            <a:r>
              <a:rPr lang="pt-BR" altLang="es-ES" sz="4000" b="1" dirty="0" smtClean="0">
                <a:solidFill>
                  <a:srgbClr val="000000"/>
                </a:solidFill>
                <a:latin typeface="+mj-lt"/>
                <a:cs typeface="Times New Roman"/>
              </a:rPr>
              <a:t>, </a:t>
            </a:r>
          </a:p>
          <a:p>
            <a:pPr algn="ctr"/>
            <a:r>
              <a:rPr lang="pt-BR" altLang="es-ES" sz="4000" b="1" dirty="0" err="1" smtClean="0">
                <a:solidFill>
                  <a:srgbClr val="000000"/>
                </a:solidFill>
                <a:latin typeface="+mj-lt"/>
                <a:cs typeface="Times New Roman"/>
              </a:rPr>
              <a:t>Elías</a:t>
            </a:r>
            <a:r>
              <a:rPr lang="pt-BR" altLang="es-ES" sz="4000" b="1" dirty="0" smtClean="0">
                <a:solidFill>
                  <a:srgbClr val="000000"/>
                </a:solidFill>
                <a:latin typeface="+mj-lt"/>
                <a:cs typeface="Times New Roman"/>
              </a:rPr>
              <a:t> Sanz-Casado</a:t>
            </a:r>
            <a:r>
              <a:rPr lang="pt-BR" altLang="es-ES" sz="4000" b="1" baseline="30000" dirty="0">
                <a:solidFill>
                  <a:srgbClr val="000000"/>
                </a:solidFill>
                <a:latin typeface="+mj-lt"/>
                <a:cs typeface="Times New Roman"/>
              </a:rPr>
              <a:t>1</a:t>
            </a:r>
            <a:r>
              <a:rPr lang="pt-BR" altLang="es-ES" sz="4000" b="1" dirty="0" smtClean="0">
                <a:solidFill>
                  <a:srgbClr val="000000"/>
                </a:solidFill>
                <a:latin typeface="+mj-lt"/>
                <a:cs typeface="Times New Roman"/>
              </a:rPr>
              <a:t> </a:t>
            </a:r>
            <a:r>
              <a:rPr lang="pt-BR" altLang="es-ES" sz="4000" b="1" dirty="0" err="1" smtClean="0">
                <a:solidFill>
                  <a:srgbClr val="000000"/>
                </a:solidFill>
                <a:latin typeface="+mj-lt"/>
                <a:cs typeface="Times New Roman"/>
              </a:rPr>
              <a:t>and</a:t>
            </a:r>
            <a:r>
              <a:rPr lang="pt-BR" altLang="es-ES" sz="4000" b="1" dirty="0" smtClean="0">
                <a:solidFill>
                  <a:srgbClr val="000000"/>
                </a:solidFill>
                <a:latin typeface="+mj-lt"/>
                <a:cs typeface="Times New Roman"/>
              </a:rPr>
              <a:t> Ulisses </a:t>
            </a:r>
            <a:r>
              <a:rPr lang="pt-BR" altLang="es-ES" sz="4000" b="1" dirty="0" smtClean="0">
                <a:solidFill>
                  <a:srgbClr val="000000"/>
                </a:solidFill>
                <a:latin typeface="+mj-lt"/>
                <a:cs typeface="Times New Roman"/>
              </a:rPr>
              <a:t>Azeiteiro</a:t>
            </a:r>
            <a:r>
              <a:rPr lang="pt-BR" altLang="es-ES" sz="4000" b="1" baseline="30000" dirty="0">
                <a:solidFill>
                  <a:srgbClr val="000000"/>
                </a:solidFill>
                <a:latin typeface="+mj-lt"/>
                <a:cs typeface="Times New Roman"/>
              </a:rPr>
              <a:t>3</a:t>
            </a:r>
            <a:endParaRPr lang="pt-BR" altLang="es-ES" sz="4000" b="1" dirty="0">
              <a:solidFill>
                <a:srgbClr val="000000"/>
              </a:solidFill>
              <a:latin typeface="+mj-lt"/>
              <a:cs typeface="Times New Roman"/>
            </a:endParaRPr>
          </a:p>
        </p:txBody>
      </p:sp>
      <p:sp>
        <p:nvSpPr>
          <p:cNvPr id="8" name="Text Box 190"/>
          <p:cNvSpPr txBox="1">
            <a:spLocks noChangeArrowheads="1"/>
          </p:cNvSpPr>
          <p:nvPr/>
        </p:nvSpPr>
        <p:spPr bwMode="auto">
          <a:xfrm>
            <a:off x="514993" y="3921355"/>
            <a:ext cx="11746247" cy="11917109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 lIns="109728" tIns="109728" rIns="109728" bIns="10972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" sz="4800" b="1" dirty="0" err="1">
                <a:latin typeface="+mj-lt"/>
                <a:cs typeface="Times New Roman"/>
              </a:rPr>
              <a:t>Introduction</a:t>
            </a:r>
            <a:r>
              <a:rPr lang="es-ES" sz="4800" b="1" dirty="0">
                <a:latin typeface="+mj-lt"/>
                <a:cs typeface="Times New Roman"/>
              </a:rPr>
              <a:t> and </a:t>
            </a:r>
            <a:r>
              <a:rPr lang="es-ES" sz="4800" b="1" dirty="0" err="1">
                <a:latin typeface="+mj-lt"/>
                <a:cs typeface="Times New Roman"/>
              </a:rPr>
              <a:t>Objectives</a:t>
            </a:r>
            <a:endParaRPr lang="es-ES" sz="4800" b="1" dirty="0">
              <a:latin typeface="+mj-lt"/>
              <a:cs typeface="Times New Roman"/>
            </a:endParaRPr>
          </a:p>
          <a:p>
            <a:pPr algn="just"/>
            <a:endParaRPr lang="en-US" sz="32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>
                <a:latin typeface="+mj-lt"/>
              </a:rPr>
              <a:t>The Sustainable Development Goals (SDGs) are presented as promising and critical success to respond to societal challenges worldwide. All countries are involved ("No one left </a:t>
            </a:r>
            <a:r>
              <a:rPr lang="en-US" sz="4000" dirty="0" smtClean="0">
                <a:latin typeface="+mj-lt"/>
              </a:rPr>
              <a:t>behind” lemma) </a:t>
            </a:r>
            <a:r>
              <a:rPr lang="en-US" sz="4000" dirty="0">
                <a:latin typeface="+mj-lt"/>
              </a:rPr>
              <a:t>and all stakeholders are involved in the path towards sustainability. </a:t>
            </a:r>
            <a:endParaRPr lang="en-US" sz="40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+mj-lt"/>
              </a:rPr>
              <a:t>One </a:t>
            </a:r>
            <a:r>
              <a:rPr lang="en-US" sz="4000" dirty="0">
                <a:latin typeface="+mj-lt"/>
              </a:rPr>
              <a:t>of the crucial actors is </a:t>
            </a:r>
            <a:r>
              <a:rPr lang="en-US" sz="4000" b="1" dirty="0">
                <a:latin typeface="+mj-lt"/>
              </a:rPr>
              <a:t>H</a:t>
            </a:r>
            <a:r>
              <a:rPr lang="en-US" sz="4000" b="1" dirty="0" smtClean="0">
                <a:latin typeface="+mj-lt"/>
              </a:rPr>
              <a:t>igher </a:t>
            </a:r>
            <a:r>
              <a:rPr lang="en-US" sz="4000" b="1" dirty="0">
                <a:latin typeface="+mj-lt"/>
              </a:rPr>
              <a:t>E</a:t>
            </a:r>
            <a:r>
              <a:rPr lang="en-US" sz="4000" b="1" dirty="0" smtClean="0">
                <a:latin typeface="+mj-lt"/>
              </a:rPr>
              <a:t>ducation Institutions </a:t>
            </a:r>
            <a:r>
              <a:rPr lang="en-US" sz="4000" dirty="0" smtClean="0">
                <a:latin typeface="+mj-lt"/>
              </a:rPr>
              <a:t>(</a:t>
            </a:r>
            <a:r>
              <a:rPr lang="en-US" sz="4000" dirty="0">
                <a:latin typeface="+mj-lt"/>
              </a:rPr>
              <a:t>HEIs) and </a:t>
            </a:r>
            <a:r>
              <a:rPr lang="en-US" sz="4000" b="1" dirty="0" smtClean="0">
                <a:latin typeface="+mj-lt"/>
              </a:rPr>
              <a:t>research </a:t>
            </a:r>
            <a:r>
              <a:rPr lang="en-US" sz="4000" b="1" dirty="0" err="1" smtClean="0">
                <a:latin typeface="+mj-lt"/>
              </a:rPr>
              <a:t>centres</a:t>
            </a:r>
            <a:r>
              <a:rPr lang="en-US" sz="4000" b="1" dirty="0" smtClean="0">
                <a:latin typeface="+mj-lt"/>
              </a:rPr>
              <a:t> </a:t>
            </a:r>
            <a:r>
              <a:rPr lang="en-US" sz="4000" dirty="0" smtClean="0">
                <a:latin typeface="+mj-lt"/>
              </a:rPr>
              <a:t>(</a:t>
            </a:r>
            <a:r>
              <a:rPr lang="en-US" sz="4000" dirty="0">
                <a:latin typeface="+mj-lt"/>
              </a:rPr>
              <a:t>RC) who have the lead, within the </a:t>
            </a:r>
            <a:r>
              <a:rPr lang="en-US" sz="4000" dirty="0" smtClean="0">
                <a:latin typeface="+mj-lt"/>
              </a:rPr>
              <a:t>scope </a:t>
            </a:r>
            <a:r>
              <a:rPr lang="en-US" sz="4000" dirty="0">
                <a:latin typeface="+mj-lt"/>
              </a:rPr>
              <a:t>of their mission and their activities related to research, development, and innovation (</a:t>
            </a:r>
            <a:r>
              <a:rPr lang="en-US" sz="4000" dirty="0" err="1">
                <a:latin typeface="+mj-lt"/>
              </a:rPr>
              <a:t>R&amp;D+i</a:t>
            </a:r>
            <a:r>
              <a:rPr lang="en-US" sz="4000" dirty="0">
                <a:latin typeface="+mj-lt"/>
              </a:rPr>
              <a:t>) to respond to this enormous challenge. </a:t>
            </a:r>
            <a:endParaRPr lang="en-US" sz="4000" dirty="0" smtClean="0">
              <a:latin typeface="+mj-lt"/>
            </a:endParaRPr>
          </a:p>
          <a:p>
            <a:pPr algn="just"/>
            <a:endParaRPr lang="en-US" sz="4000" dirty="0" smtClean="0">
              <a:latin typeface="+mj-lt"/>
            </a:endParaRPr>
          </a:p>
          <a:p>
            <a:pPr algn="just"/>
            <a:r>
              <a:rPr lang="en-US" sz="4000" dirty="0" smtClean="0">
                <a:latin typeface="+mj-lt"/>
              </a:rPr>
              <a:t>The main </a:t>
            </a:r>
            <a:r>
              <a:rPr lang="en-US" sz="4000" b="1" dirty="0" smtClean="0">
                <a:latin typeface="+mj-lt"/>
              </a:rPr>
              <a:t>objective</a:t>
            </a:r>
            <a:r>
              <a:rPr lang="en-US" sz="4000" dirty="0" smtClean="0">
                <a:latin typeface="+mj-lt"/>
              </a:rPr>
              <a:t> of this poster is to </a:t>
            </a:r>
            <a:r>
              <a:rPr lang="en-US" sz="4000" dirty="0" err="1" smtClean="0">
                <a:latin typeface="+mj-lt"/>
              </a:rPr>
              <a:t>analyse</a:t>
            </a:r>
            <a:r>
              <a:rPr lang="en-US" sz="4000" dirty="0" smtClean="0">
                <a:latin typeface="+mj-lt"/>
              </a:rPr>
              <a:t> the </a:t>
            </a:r>
            <a:r>
              <a:rPr lang="en-US" sz="4000" dirty="0">
                <a:latin typeface="+mj-lt"/>
              </a:rPr>
              <a:t>'core' scientific output of </a:t>
            </a:r>
            <a:r>
              <a:rPr lang="en-US" sz="4000" dirty="0" smtClean="0">
                <a:latin typeface="+mj-lt"/>
              </a:rPr>
              <a:t>SDGs from </a:t>
            </a:r>
            <a:r>
              <a:rPr lang="en-US" sz="4000" dirty="0">
                <a:latin typeface="+mj-lt"/>
              </a:rPr>
              <a:t>2000-2017 based on Web of Science, with the aim to map the global research of </a:t>
            </a:r>
            <a:r>
              <a:rPr lang="en-US" sz="4000" dirty="0" smtClean="0">
                <a:latin typeface="+mj-lt"/>
              </a:rPr>
              <a:t>sustainability at HEIs/research </a:t>
            </a:r>
            <a:r>
              <a:rPr lang="en-US" sz="4000" dirty="0" err="1" smtClean="0">
                <a:latin typeface="+mj-lt"/>
              </a:rPr>
              <a:t>centres</a:t>
            </a:r>
            <a:r>
              <a:rPr lang="en-US" sz="4000" dirty="0" smtClean="0">
                <a:latin typeface="+mj-lt"/>
              </a:rPr>
              <a:t>. </a:t>
            </a:r>
          </a:p>
        </p:txBody>
      </p:sp>
      <p:sp>
        <p:nvSpPr>
          <p:cNvPr id="27" name="Text Box 190"/>
          <p:cNvSpPr txBox="1">
            <a:spLocks noChangeArrowheads="1"/>
          </p:cNvSpPr>
          <p:nvPr/>
        </p:nvSpPr>
        <p:spPr bwMode="auto">
          <a:xfrm>
            <a:off x="535038" y="35081887"/>
            <a:ext cx="29250000" cy="4644000"/>
          </a:xfrm>
          <a:prstGeom prst="rect">
            <a:avLst/>
          </a:prstGeom>
          <a:noFill/>
          <a:ln w="15875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 lIns="109728" tIns="109728" rIns="109728" bIns="10972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4800" b="1" dirty="0" smtClean="0">
                <a:latin typeface="+mj-lt"/>
                <a:cs typeface="Times New Roman" panose="02020603050405020304" pitchFamily="18" charset="0"/>
              </a:rPr>
              <a:t>Conclusions</a:t>
            </a:r>
          </a:p>
          <a:p>
            <a:pPr algn="ctr"/>
            <a:endParaRPr lang="en-US" sz="4800" b="1" dirty="0">
              <a:solidFill>
                <a:srgbClr val="915C98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endParaRPr lang="en-US" sz="4000" b="1" dirty="0">
              <a:solidFill>
                <a:srgbClr val="915C98"/>
              </a:solidFill>
              <a:latin typeface="+mj-lt"/>
              <a:cs typeface="Times New Roman" panose="02020603050405020304" pitchFamily="18" charset="0"/>
            </a:endParaRPr>
          </a:p>
          <a:p>
            <a:pPr algn="just"/>
            <a:endParaRPr lang="en-US" sz="4000" b="1" dirty="0" smtClean="0">
              <a:solidFill>
                <a:srgbClr val="915C98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02920" y="42093267"/>
            <a:ext cx="277678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000" b="1" dirty="0" smtClean="0">
                <a:latin typeface="+mj-lt"/>
                <a:cs typeface="Times New Roman" panose="02020603050405020304" pitchFamily="18" charset="0"/>
              </a:rPr>
              <a:t>Acknowledgments: </a:t>
            </a: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This 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research was supported by </a:t>
            </a:r>
            <a:r>
              <a:rPr lang="en-US" sz="3000" dirty="0" err="1">
                <a:latin typeface="+mj-lt"/>
                <a:cs typeface="Times New Roman" panose="02020603050405020304" pitchFamily="18" charset="0"/>
              </a:rPr>
              <a:t>predoctoral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 contract BES-2015-075461 from the Ministry of Economy and Competitiveness (MINECO). </a:t>
            </a:r>
          </a:p>
        </p:txBody>
      </p:sp>
      <p:sp>
        <p:nvSpPr>
          <p:cNvPr id="24" name="TextBox 4"/>
          <p:cNvSpPr txBox="1"/>
          <p:nvPr/>
        </p:nvSpPr>
        <p:spPr>
          <a:xfrm>
            <a:off x="2602920" y="39866866"/>
            <a:ext cx="1330126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s-ES" sz="3500" b="1" dirty="0" smtClean="0">
                <a:latin typeface="+mj-lt"/>
                <a:cs typeface="Arial" panose="020B0604020202020204" pitchFamily="34" charset="0"/>
              </a:rPr>
              <a:t>nbautist@bib.uc3m.es; </a:t>
            </a:r>
            <a:r>
              <a:rPr lang="en-US" altLang="es-ES" sz="3500" b="1" dirty="0">
                <a:latin typeface="+mj-lt"/>
                <a:cs typeface="Arial" panose="020B0604020202020204" pitchFamily="34" charset="0"/>
              </a:rPr>
              <a:t>elias@bib.uc3m.es</a:t>
            </a:r>
          </a:p>
          <a:p>
            <a:r>
              <a:rPr lang="en-US" altLang="es-ES" sz="3300" dirty="0" smtClean="0">
                <a:latin typeface="+mj-lt"/>
                <a:cs typeface="Arial" panose="020B0604020202020204" pitchFamily="34" charset="0"/>
              </a:rPr>
              <a:t>Research </a:t>
            </a:r>
            <a:r>
              <a:rPr lang="en-US" altLang="es-ES" sz="3300" dirty="0">
                <a:latin typeface="+mj-lt"/>
                <a:cs typeface="Arial" panose="020B0604020202020204" pitchFamily="34" charset="0"/>
              </a:rPr>
              <a:t>Institute for Higher Education and Science (INAECU), Department of Library and Information Sciences, </a:t>
            </a:r>
            <a:endParaRPr lang="en-US" altLang="es-ES" sz="3300" dirty="0" smtClean="0">
              <a:latin typeface="+mj-lt"/>
              <a:cs typeface="Arial" panose="020B0604020202020204" pitchFamily="34" charset="0"/>
            </a:endParaRPr>
          </a:p>
          <a:p>
            <a:r>
              <a:rPr lang="en-US" altLang="es-ES" sz="3300" dirty="0" smtClean="0">
                <a:latin typeface="+mj-lt"/>
                <a:cs typeface="Arial" panose="020B0604020202020204" pitchFamily="34" charset="0"/>
              </a:rPr>
              <a:t>University </a:t>
            </a:r>
            <a:r>
              <a:rPr lang="en-US" altLang="es-ES" sz="3300" dirty="0">
                <a:latin typeface="+mj-lt"/>
                <a:cs typeface="Arial" panose="020B0604020202020204" pitchFamily="34" charset="0"/>
              </a:rPr>
              <a:t>Carlos III of </a:t>
            </a:r>
            <a:r>
              <a:rPr lang="en-US" altLang="es-ES" sz="3300" dirty="0" smtClean="0">
                <a:latin typeface="+mj-lt"/>
                <a:cs typeface="Arial" panose="020B0604020202020204" pitchFamily="34" charset="0"/>
              </a:rPr>
              <a:t>Madrid, Madrid (Spain)</a:t>
            </a:r>
            <a:endParaRPr lang="en-US" altLang="es-ES" sz="33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979163" y="17264696"/>
            <a:ext cx="1138176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ES" sz="3700" b="1" dirty="0" smtClean="0">
                <a:latin typeface="+mj-lt"/>
              </a:rPr>
              <a:t>25,185</a:t>
            </a:r>
            <a:r>
              <a:rPr lang="es-ES" sz="3700" dirty="0" smtClean="0">
                <a:latin typeface="+mj-lt"/>
              </a:rPr>
              <a:t> </a:t>
            </a:r>
            <a:r>
              <a:rPr lang="es-ES" sz="3700" dirty="0" err="1" smtClean="0">
                <a:latin typeface="+mj-lt"/>
              </a:rPr>
              <a:t>documents</a:t>
            </a:r>
            <a:r>
              <a:rPr lang="es-ES" sz="3700" dirty="0" smtClean="0">
                <a:latin typeface="+mj-lt"/>
              </a:rPr>
              <a:t> (2000-2017) </a:t>
            </a:r>
            <a:r>
              <a:rPr lang="es-ES" sz="3700" dirty="0" err="1" smtClean="0">
                <a:latin typeface="+mj-lt"/>
              </a:rPr>
              <a:t>were</a:t>
            </a:r>
            <a:r>
              <a:rPr lang="es-ES" sz="3700" dirty="0" smtClean="0">
                <a:latin typeface="+mj-lt"/>
              </a:rPr>
              <a:t> </a:t>
            </a:r>
            <a:r>
              <a:rPr lang="es-ES" sz="3700" dirty="0" err="1" smtClean="0">
                <a:latin typeface="+mj-lt"/>
              </a:rPr>
              <a:t>retrieved</a:t>
            </a:r>
            <a:r>
              <a:rPr lang="es-ES" sz="3700" dirty="0" smtClean="0">
                <a:latin typeface="+mj-lt"/>
              </a:rPr>
              <a:t> </a:t>
            </a:r>
            <a:r>
              <a:rPr lang="es-ES" sz="3700" dirty="0" err="1" smtClean="0">
                <a:latin typeface="+mj-lt"/>
              </a:rPr>
              <a:t>from</a:t>
            </a:r>
            <a:r>
              <a:rPr lang="es-ES" sz="3700" dirty="0" smtClean="0">
                <a:latin typeface="+mj-lt"/>
              </a:rPr>
              <a:t> </a:t>
            </a:r>
            <a:r>
              <a:rPr lang="es-ES" sz="3700" dirty="0" err="1" smtClean="0">
                <a:latin typeface="+mj-lt"/>
              </a:rPr>
              <a:t>HEIs</a:t>
            </a:r>
            <a:r>
              <a:rPr lang="es-ES" sz="3700" dirty="0" smtClean="0">
                <a:latin typeface="+mj-lt"/>
              </a:rPr>
              <a:t> and </a:t>
            </a:r>
            <a:r>
              <a:rPr lang="es-ES" sz="3700" dirty="0" err="1" smtClean="0">
                <a:latin typeface="+mj-lt"/>
              </a:rPr>
              <a:t>research</a:t>
            </a:r>
            <a:r>
              <a:rPr lang="es-ES" sz="3700" dirty="0" smtClean="0">
                <a:latin typeface="+mj-lt"/>
              </a:rPr>
              <a:t> centres. 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s-ES" sz="1000" dirty="0" smtClean="0">
              <a:latin typeface="+mj-lt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3700" dirty="0" smtClean="0">
                <a:latin typeface="+mj-lt"/>
              </a:rPr>
              <a:t>Increasing </a:t>
            </a:r>
            <a:r>
              <a:rPr lang="en-US" sz="3700" dirty="0">
                <a:latin typeface="+mj-lt"/>
              </a:rPr>
              <a:t>tendency </a:t>
            </a:r>
            <a:r>
              <a:rPr lang="en-US" sz="3700" dirty="0" smtClean="0">
                <a:latin typeface="+mj-lt"/>
              </a:rPr>
              <a:t>of the scientific output (growth </a:t>
            </a:r>
            <a:r>
              <a:rPr lang="en-US" sz="3700" dirty="0">
                <a:latin typeface="+mj-lt"/>
              </a:rPr>
              <a:t>of 825</a:t>
            </a:r>
            <a:r>
              <a:rPr lang="en-US" sz="3700" dirty="0" smtClean="0">
                <a:latin typeface="+mj-lt"/>
              </a:rPr>
              <a:t>%; Cumulative </a:t>
            </a:r>
            <a:r>
              <a:rPr lang="en-US" sz="3700" dirty="0">
                <a:latin typeface="+mj-lt"/>
              </a:rPr>
              <a:t>Average Growth Rate </a:t>
            </a:r>
            <a:r>
              <a:rPr lang="en-US" sz="3700" dirty="0" smtClean="0">
                <a:latin typeface="+mj-lt"/>
              </a:rPr>
              <a:t>of </a:t>
            </a:r>
            <a:r>
              <a:rPr lang="en-US" sz="3700" dirty="0">
                <a:latin typeface="+mj-lt"/>
              </a:rPr>
              <a:t>13.98</a:t>
            </a:r>
            <a:r>
              <a:rPr lang="en-US" sz="3700" dirty="0" smtClean="0">
                <a:latin typeface="+mj-lt"/>
              </a:rPr>
              <a:t>%). </a:t>
            </a:r>
            <a:endParaRPr lang="es-ES" sz="3700" dirty="0" smtClean="0">
              <a:latin typeface="+mj-lt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3700" dirty="0" smtClean="0">
                <a:latin typeface="+mj-lt"/>
              </a:rPr>
              <a:t>The </a:t>
            </a:r>
            <a:r>
              <a:rPr lang="en-US" sz="3700" dirty="0">
                <a:latin typeface="+mj-lt"/>
              </a:rPr>
              <a:t>most productive </a:t>
            </a:r>
            <a:r>
              <a:rPr lang="en-US" sz="3700" b="1" dirty="0" smtClean="0">
                <a:latin typeface="+mj-lt"/>
              </a:rPr>
              <a:t>countries</a:t>
            </a:r>
            <a:r>
              <a:rPr lang="en-US" sz="3700" dirty="0" smtClean="0">
                <a:latin typeface="+mj-lt"/>
              </a:rPr>
              <a:t> are: </a:t>
            </a:r>
            <a:r>
              <a:rPr lang="en-US" sz="3700" dirty="0">
                <a:latin typeface="+mj-lt"/>
              </a:rPr>
              <a:t>United States </a:t>
            </a:r>
            <a:r>
              <a:rPr lang="en-US" sz="3700" dirty="0" smtClean="0">
                <a:latin typeface="+mj-lt"/>
              </a:rPr>
              <a:t>(n=8,444, </a:t>
            </a:r>
            <a:r>
              <a:rPr lang="en-US" sz="3700" dirty="0">
                <a:latin typeface="+mj-lt"/>
              </a:rPr>
              <a:t>39.12%), United Kingdom </a:t>
            </a:r>
            <a:r>
              <a:rPr lang="en-US" sz="3700" dirty="0" smtClean="0">
                <a:latin typeface="+mj-lt"/>
              </a:rPr>
              <a:t>(n=6,03, </a:t>
            </a:r>
            <a:r>
              <a:rPr lang="en-US" sz="3700" dirty="0">
                <a:latin typeface="+mj-lt"/>
              </a:rPr>
              <a:t>27.94%), Switzerland </a:t>
            </a:r>
            <a:r>
              <a:rPr lang="en-US" sz="3700" dirty="0" smtClean="0">
                <a:latin typeface="+mj-lt"/>
              </a:rPr>
              <a:t>(n=2,225, </a:t>
            </a:r>
            <a:r>
              <a:rPr lang="en-US" sz="3700" dirty="0">
                <a:latin typeface="+mj-lt"/>
              </a:rPr>
              <a:t>10.31%) and Australia </a:t>
            </a:r>
            <a:r>
              <a:rPr lang="en-US" sz="3700" dirty="0" smtClean="0">
                <a:latin typeface="+mj-lt"/>
              </a:rPr>
              <a:t>(n=1,950 </a:t>
            </a:r>
            <a:r>
              <a:rPr lang="en-US" sz="3700" dirty="0">
                <a:latin typeface="+mj-lt"/>
              </a:rPr>
              <a:t>documents, 9.03</a:t>
            </a:r>
            <a:r>
              <a:rPr lang="en-US" sz="3700" dirty="0" smtClean="0">
                <a:latin typeface="+mj-lt"/>
              </a:rPr>
              <a:t>%).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ES" sz="3700" dirty="0" err="1">
                <a:latin typeface="+mj-lt"/>
              </a:rPr>
              <a:t>The</a:t>
            </a:r>
            <a:r>
              <a:rPr lang="es-ES" sz="3700" dirty="0">
                <a:latin typeface="+mj-lt"/>
              </a:rPr>
              <a:t> </a:t>
            </a:r>
            <a:r>
              <a:rPr lang="es-ES" sz="3700" dirty="0" err="1">
                <a:latin typeface="+mj-lt"/>
              </a:rPr>
              <a:t>most</a:t>
            </a:r>
            <a:r>
              <a:rPr lang="es-ES" sz="3700" dirty="0">
                <a:latin typeface="+mj-lt"/>
              </a:rPr>
              <a:t> </a:t>
            </a:r>
            <a:r>
              <a:rPr lang="es-ES" sz="3700" dirty="0" err="1">
                <a:latin typeface="+mj-lt"/>
              </a:rPr>
              <a:t>productive</a:t>
            </a:r>
            <a:r>
              <a:rPr lang="es-ES" sz="3700" dirty="0">
                <a:latin typeface="+mj-lt"/>
              </a:rPr>
              <a:t> </a:t>
            </a:r>
            <a:r>
              <a:rPr lang="es-ES" sz="3700" b="1" dirty="0" err="1">
                <a:latin typeface="+mj-lt"/>
              </a:rPr>
              <a:t>institutions</a:t>
            </a:r>
            <a:r>
              <a:rPr lang="es-ES" sz="3700" dirty="0">
                <a:latin typeface="+mj-lt"/>
              </a:rPr>
              <a:t> are: </a:t>
            </a:r>
            <a:r>
              <a:rPr lang="en-US" sz="3700" dirty="0">
                <a:latin typeface="+mj-lt"/>
              </a:rPr>
              <a:t>London School of Hygiene &amp; Tropical Medicine (n=1,957, 9.07%), World Health Organization (WHO) (n=1,672, 7.75%), John Hopkins University (n=1,319, 6.11%).</a:t>
            </a:r>
            <a:endParaRPr lang="es-ES" sz="3700" dirty="0">
              <a:latin typeface="+mj-lt"/>
            </a:endParaRPr>
          </a:p>
        </p:txBody>
      </p:sp>
      <p:sp>
        <p:nvSpPr>
          <p:cNvPr id="31" name="Retângulo 2"/>
          <p:cNvSpPr/>
          <p:nvPr/>
        </p:nvSpPr>
        <p:spPr>
          <a:xfrm>
            <a:off x="12616182" y="19444846"/>
            <a:ext cx="5042848" cy="1426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es-ES"/>
          </a:p>
        </p:txBody>
      </p:sp>
      <p:sp>
        <p:nvSpPr>
          <p:cNvPr id="23" name="TextBox 4"/>
          <p:cNvSpPr txBox="1"/>
          <p:nvPr/>
        </p:nvSpPr>
        <p:spPr>
          <a:xfrm>
            <a:off x="16650229" y="39866866"/>
            <a:ext cx="12665986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s-ES" sz="3500" b="1" dirty="0" err="1" smtClean="0">
                <a:latin typeface="+mj-lt"/>
                <a:cs typeface="Arial" panose="020B0604020202020204" pitchFamily="34" charset="0"/>
              </a:rPr>
              <a:t>marta.aleixo@</a:t>
            </a:r>
            <a:r>
              <a:rPr lang="en-US" altLang="es-ES" sz="3500" b="1" dirty="0" err="1" smtClean="0">
                <a:latin typeface="+mj-lt"/>
                <a:cs typeface="Arial" panose="020B0604020202020204" pitchFamily="34" charset="0"/>
              </a:rPr>
              <a:t>ua.pt</a:t>
            </a:r>
            <a:r>
              <a:rPr lang="pt-BR" altLang="es-ES" sz="3600" baseline="30000" dirty="0" smtClean="0">
                <a:solidFill>
                  <a:srgbClr val="000000"/>
                </a:solidFill>
                <a:cs typeface="Times New Roman"/>
              </a:rPr>
              <a:t>2,3</a:t>
            </a:r>
            <a:r>
              <a:rPr lang="en-US" altLang="es-ES" sz="3500" b="1" dirty="0" smtClean="0">
                <a:latin typeface="+mj-lt"/>
                <a:cs typeface="Arial" panose="020B0604020202020204" pitchFamily="34" charset="0"/>
              </a:rPr>
              <a:t>; </a:t>
            </a:r>
            <a:r>
              <a:rPr lang="en-US" altLang="es-ES" sz="3500" b="1" dirty="0" err="1">
                <a:latin typeface="+mj-lt"/>
                <a:cs typeface="Arial" panose="020B0604020202020204" pitchFamily="34" charset="0"/>
              </a:rPr>
              <a:t>ulisses@</a:t>
            </a:r>
            <a:r>
              <a:rPr lang="en-US" altLang="es-ES" sz="3500" b="1" dirty="0" err="1" smtClean="0">
                <a:latin typeface="+mj-lt"/>
                <a:cs typeface="Arial" panose="020B0604020202020204" pitchFamily="34" charset="0"/>
              </a:rPr>
              <a:t>ua.pt</a:t>
            </a:r>
            <a:r>
              <a:rPr lang="pt-BR" altLang="es-ES" sz="3600" baseline="30000" dirty="0">
                <a:solidFill>
                  <a:srgbClr val="000000"/>
                </a:solidFill>
                <a:cs typeface="Times New Roman"/>
              </a:rPr>
              <a:t>3 </a:t>
            </a:r>
            <a:endParaRPr lang="en-US" altLang="es-ES" sz="3500" b="1" dirty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pt-BR" altLang="es-ES" sz="3600" baseline="30000" dirty="0" smtClean="0">
                <a:solidFill>
                  <a:srgbClr val="000000"/>
                </a:solidFill>
                <a:latin typeface="+mj-lt"/>
                <a:cs typeface="Times New Roman"/>
              </a:rPr>
              <a:t>2  </a:t>
            </a:r>
            <a:r>
              <a:rPr lang="en-US" altLang="es-ES" sz="3300" dirty="0" err="1">
                <a:latin typeface="+mj-lt"/>
                <a:cs typeface="Arial" panose="020B0604020202020204" pitchFamily="34" charset="0"/>
              </a:rPr>
              <a:t>Instituto</a:t>
            </a:r>
            <a:r>
              <a:rPr lang="en-US" altLang="es-ES" sz="330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es-ES" sz="3300" dirty="0" err="1">
                <a:latin typeface="+mj-lt"/>
                <a:cs typeface="Arial" panose="020B0604020202020204" pitchFamily="34" charset="0"/>
              </a:rPr>
              <a:t>Politécnico</a:t>
            </a:r>
            <a:r>
              <a:rPr lang="en-US" altLang="es-ES" sz="3300" dirty="0">
                <a:latin typeface="+mj-lt"/>
                <a:cs typeface="Arial" panose="020B0604020202020204" pitchFamily="34" charset="0"/>
              </a:rPr>
              <a:t> de </a:t>
            </a:r>
            <a:r>
              <a:rPr lang="en-US" altLang="es-ES" sz="3300" dirty="0" err="1">
                <a:latin typeface="+mj-lt"/>
                <a:cs typeface="Arial" panose="020B0604020202020204" pitchFamily="34" charset="0"/>
              </a:rPr>
              <a:t>Leiria</a:t>
            </a:r>
            <a:r>
              <a:rPr lang="en-US" altLang="es-ES" sz="3300" dirty="0">
                <a:latin typeface="+mj-lt"/>
                <a:cs typeface="Arial" panose="020B0604020202020204" pitchFamily="34" charset="0"/>
              </a:rPr>
              <a:t>, </a:t>
            </a:r>
            <a:r>
              <a:rPr lang="en-US" altLang="es-ES" sz="3300" dirty="0" err="1">
                <a:latin typeface="+mj-lt"/>
                <a:cs typeface="Arial" panose="020B0604020202020204" pitchFamily="34" charset="0"/>
              </a:rPr>
              <a:t>Rua</a:t>
            </a:r>
            <a:r>
              <a:rPr lang="en-US" altLang="es-ES" sz="3300" dirty="0">
                <a:latin typeface="+mj-lt"/>
                <a:cs typeface="Arial" panose="020B0604020202020204" pitchFamily="34" charset="0"/>
              </a:rPr>
              <a:t> General Norton de </a:t>
            </a:r>
            <a:r>
              <a:rPr lang="en-US" altLang="es-ES" sz="3300" dirty="0" err="1">
                <a:latin typeface="+mj-lt"/>
                <a:cs typeface="Arial" panose="020B0604020202020204" pitchFamily="34" charset="0"/>
              </a:rPr>
              <a:t>Mato</a:t>
            </a:r>
            <a:endParaRPr lang="en-US" altLang="es-ES" sz="3300" dirty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pt-BR" altLang="es-ES" sz="3600" baseline="30000" dirty="0">
                <a:solidFill>
                  <a:srgbClr val="000000"/>
                </a:solidFill>
                <a:cs typeface="Times New Roman"/>
              </a:rPr>
              <a:t>3 </a:t>
            </a:r>
            <a:r>
              <a:rPr lang="pt-BR" altLang="es-ES" sz="3600" baseline="300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es-ES" sz="3300" dirty="0" smtClean="0">
                <a:latin typeface="+mj-lt"/>
                <a:cs typeface="Arial" panose="020B0604020202020204" pitchFamily="34" charset="0"/>
              </a:rPr>
              <a:t>CESAM Centre for Environmental and Marine Studies, </a:t>
            </a:r>
          </a:p>
          <a:p>
            <a:pPr algn="just"/>
            <a:r>
              <a:rPr lang="en-US" altLang="es-ES" sz="3300" dirty="0" smtClean="0">
                <a:latin typeface="+mj-lt"/>
                <a:cs typeface="Arial" panose="020B0604020202020204" pitchFamily="34" charset="0"/>
              </a:rPr>
              <a:t>University of </a:t>
            </a:r>
            <a:r>
              <a:rPr lang="en-US" altLang="es-ES" sz="3300" dirty="0" err="1" smtClean="0">
                <a:latin typeface="+mj-lt"/>
                <a:cs typeface="Arial" panose="020B0604020202020204" pitchFamily="34" charset="0"/>
              </a:rPr>
              <a:t>Aveiro</a:t>
            </a:r>
            <a:r>
              <a:rPr lang="en-US" altLang="es-ES" sz="3300" dirty="0" smtClean="0">
                <a:latin typeface="+mj-lt"/>
                <a:cs typeface="Arial" panose="020B0604020202020204" pitchFamily="34" charset="0"/>
              </a:rPr>
              <a:t>, 3810-193, </a:t>
            </a:r>
            <a:r>
              <a:rPr lang="en-US" altLang="es-ES" sz="3300" dirty="0" err="1" smtClean="0">
                <a:latin typeface="+mj-lt"/>
                <a:cs typeface="Arial" panose="020B0604020202020204" pitchFamily="34" charset="0"/>
              </a:rPr>
              <a:t>Aveiro</a:t>
            </a:r>
            <a:r>
              <a:rPr lang="en-US" altLang="es-ES" sz="3300" dirty="0" smtClean="0">
                <a:latin typeface="+mj-lt"/>
                <a:cs typeface="Arial" panose="020B0604020202020204" pitchFamily="34" charset="0"/>
              </a:rPr>
              <a:t> (Portugal)</a:t>
            </a:r>
          </a:p>
          <a:p>
            <a:endParaRPr lang="en-US" altLang="es-ES" sz="3300" dirty="0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563800135"/>
              </p:ext>
            </p:extLst>
          </p:nvPr>
        </p:nvGraphicFramePr>
        <p:xfrm>
          <a:off x="12456177" y="4188438"/>
          <a:ext cx="17659031" cy="6576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" name="Text Box 190"/>
          <p:cNvSpPr txBox="1">
            <a:spLocks noChangeArrowheads="1"/>
          </p:cNvSpPr>
          <p:nvPr/>
        </p:nvSpPr>
        <p:spPr bwMode="auto">
          <a:xfrm>
            <a:off x="12513024" y="3921355"/>
            <a:ext cx="17273154" cy="1191600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 lIns="109728" tIns="109728" rIns="109728" bIns="10972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" sz="4800" b="1" dirty="0" err="1" smtClean="0">
                <a:latin typeface="+mj-lt"/>
                <a:cs typeface="Times New Roman"/>
              </a:rPr>
              <a:t>Methodology</a:t>
            </a:r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  <a:p>
            <a:pPr algn="ctr"/>
            <a:endParaRPr lang="es-ES" sz="4800" b="1" dirty="0">
              <a:latin typeface="+mj-lt"/>
              <a:cs typeface="Times New Roman"/>
            </a:endParaRPr>
          </a:p>
          <a:p>
            <a:pPr algn="ctr"/>
            <a:endParaRPr lang="es-ES" sz="4800" b="1" dirty="0" smtClean="0">
              <a:latin typeface="+mj-lt"/>
              <a:cs typeface="Times New Roman"/>
            </a:endParaRPr>
          </a:p>
        </p:txBody>
      </p:sp>
      <p:graphicFrame>
        <p:nvGraphicFramePr>
          <p:cNvPr id="17" name="Diagrama 16"/>
          <p:cNvGraphicFramePr/>
          <p:nvPr>
            <p:extLst>
              <p:ext uri="{D42A27DB-BD31-4B8C-83A1-F6EECF244321}">
                <p14:modId xmlns:p14="http://schemas.microsoft.com/office/powerpoint/2010/main" val="1494987032"/>
              </p:ext>
            </p:extLst>
          </p:nvPr>
        </p:nvGraphicFramePr>
        <p:xfrm>
          <a:off x="10236238" y="10575575"/>
          <a:ext cx="17688130" cy="513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820" y="16925045"/>
            <a:ext cx="8257244" cy="764530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44" y="25134174"/>
            <a:ext cx="13127988" cy="8685815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21527007" y="24588236"/>
            <a:ext cx="71088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+mj-lt"/>
              </a:rPr>
              <a:t>Distribution of papers per SDGs by Continent</a:t>
            </a:r>
            <a:endParaRPr lang="es-ES" sz="3000" dirty="0">
              <a:latin typeface="+mj-lt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14496601" y="16949147"/>
            <a:ext cx="6142713" cy="764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700" dirty="0" smtClean="0">
                <a:latin typeface="+mj-lt"/>
              </a:rPr>
              <a:t>By continents, the </a:t>
            </a:r>
            <a:r>
              <a:rPr lang="en-US" sz="3700" dirty="0">
                <a:latin typeface="+mj-lt"/>
              </a:rPr>
              <a:t>approach of the different SDGs by HEIs and research </a:t>
            </a:r>
            <a:r>
              <a:rPr lang="en-US" sz="3700" dirty="0" err="1">
                <a:latin typeface="+mj-lt"/>
              </a:rPr>
              <a:t>centres</a:t>
            </a:r>
            <a:r>
              <a:rPr lang="en-US" sz="3700" dirty="0">
                <a:latin typeface="+mj-lt"/>
              </a:rPr>
              <a:t> present </a:t>
            </a:r>
            <a:r>
              <a:rPr lang="en-US" sz="3700" dirty="0" smtClean="0">
                <a:latin typeface="+mj-lt"/>
              </a:rPr>
              <a:t>a </a:t>
            </a:r>
            <a:r>
              <a:rPr lang="en-US" sz="3700" b="1" dirty="0" smtClean="0">
                <a:latin typeface="+mj-lt"/>
              </a:rPr>
              <a:t>similar pattern</a:t>
            </a:r>
            <a:r>
              <a:rPr lang="en-US" sz="3700" dirty="0" smtClean="0">
                <a:latin typeface="+mj-lt"/>
              </a:rPr>
              <a:t>. The following SDGs stand out from the others: Good </a:t>
            </a:r>
            <a:r>
              <a:rPr lang="en-US" sz="3700" dirty="0">
                <a:latin typeface="+mj-lt"/>
              </a:rPr>
              <a:t>Health and Well-Being (SDG3), Peace, Justice and Strong Institutions (SDG16) and Reducing Inequalities (SDG10</a:t>
            </a:r>
            <a:r>
              <a:rPr lang="en-US" sz="3700" dirty="0" smtClean="0">
                <a:latin typeface="+mj-lt"/>
              </a:rPr>
              <a:t>).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700" dirty="0" smtClean="0">
                <a:latin typeface="+mj-lt"/>
              </a:rPr>
              <a:t>Based on the co-occurrence, 5 clusters are identified. </a:t>
            </a:r>
            <a:endParaRPr lang="es-ES" sz="3700" dirty="0">
              <a:latin typeface="+mj-lt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17566051" y="34216385"/>
            <a:ext cx="74392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+mj-lt"/>
              </a:rPr>
              <a:t>Co-</a:t>
            </a:r>
            <a:r>
              <a:rPr lang="en-US" sz="3000" dirty="0" err="1">
                <a:latin typeface="+mj-lt"/>
              </a:rPr>
              <a:t>ocurrence</a:t>
            </a:r>
            <a:r>
              <a:rPr lang="en-US" sz="3000" dirty="0">
                <a:latin typeface="+mj-lt"/>
              </a:rPr>
              <a:t> map of </a:t>
            </a:r>
            <a:r>
              <a:rPr lang="en-US" sz="3000" dirty="0" smtClean="0">
                <a:latin typeface="+mj-lt"/>
              </a:rPr>
              <a:t>SDGs based on a glossary</a:t>
            </a:r>
            <a:endParaRPr lang="es-ES" sz="3000" dirty="0">
              <a:latin typeface="+mj-lt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496" y="25249961"/>
            <a:ext cx="13319053" cy="8998226"/>
          </a:xfrm>
          <a:prstGeom prst="rect">
            <a:avLst/>
          </a:prstGeom>
        </p:spPr>
      </p:pic>
      <p:cxnSp>
        <p:nvCxnSpPr>
          <p:cNvPr id="33" name="Conector recto 32"/>
          <p:cNvCxnSpPr/>
          <p:nvPr/>
        </p:nvCxnSpPr>
        <p:spPr>
          <a:xfrm flipH="1">
            <a:off x="14131623" y="17118720"/>
            <a:ext cx="13652" cy="17424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ángulo 37"/>
          <p:cNvSpPr/>
          <p:nvPr/>
        </p:nvSpPr>
        <p:spPr>
          <a:xfrm>
            <a:off x="2635577" y="34184069"/>
            <a:ext cx="9336676" cy="586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1000"/>
              </a:spcAft>
            </a:pPr>
            <a:r>
              <a:rPr lang="en-US" sz="3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Scatter plot of the Top 20 countries by </a:t>
            </a:r>
            <a:r>
              <a:rPr lang="en-US" sz="30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Activity Index </a:t>
            </a:r>
            <a:r>
              <a:rPr lang="en-US" sz="3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(SDGs</a:t>
            </a:r>
            <a:r>
              <a:rPr lang="en-US" sz="30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)</a:t>
            </a:r>
            <a:endParaRPr lang="es-ES" sz="30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567317" y="36004245"/>
            <a:ext cx="14370903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3700" dirty="0">
                <a:latin typeface="+mj-lt"/>
              </a:rPr>
              <a:t>By analyzing the scientific output, it should be remarked the important participation of HEIs and RC on this research (85.71%). Moreover, the scientific output is recent (32% from 2015-2017</a:t>
            </a:r>
            <a:r>
              <a:rPr lang="en-US" sz="3700" dirty="0" smtClean="0">
                <a:latin typeface="+mj-lt"/>
              </a:rPr>
              <a:t>).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endParaRPr lang="es-ES" sz="1000" dirty="0">
              <a:latin typeface="+mj-lt"/>
            </a:endParaRP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3700" dirty="0" smtClean="0">
                <a:latin typeface="+mj-lt"/>
              </a:rPr>
              <a:t>Regarding </a:t>
            </a:r>
            <a:r>
              <a:rPr lang="en-US" sz="3700" dirty="0">
                <a:latin typeface="+mj-lt"/>
              </a:rPr>
              <a:t>the actors, more institutions and countries are being involved in this research over the period (660 institutions and 67 countries in 2000-2005 to 1771 institutions and 95 countries in 2012-2017</a:t>
            </a:r>
            <a:r>
              <a:rPr lang="en-US" sz="3700" dirty="0" smtClean="0">
                <a:latin typeface="+mj-lt"/>
              </a:rPr>
              <a:t>).</a:t>
            </a:r>
            <a:endParaRPr lang="es-ES" sz="3700" dirty="0">
              <a:latin typeface="+mj-lt"/>
            </a:endParaRPr>
          </a:p>
          <a:p>
            <a:endParaRPr lang="es-ES" sz="3700" dirty="0">
              <a:latin typeface="+mj-lt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15417119" y="36004245"/>
            <a:ext cx="14371200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3700" dirty="0">
                <a:latin typeface="+mj-lt"/>
              </a:rPr>
              <a:t>20,825 documents were classified (96.5%) into SDGs based on the glossary. The goals more addressed are related to health (SDG3), peace, justice and strong institutions (SDG16), sustainable cities (SDG11) and reduce inequalities (SDG10). </a:t>
            </a:r>
            <a:endParaRPr lang="en-US" sz="3700" dirty="0" smtClean="0">
              <a:latin typeface="+mj-lt"/>
            </a:endParaRPr>
          </a:p>
          <a:p>
            <a:pPr marL="571500" indent="-571500" algn="just">
              <a:buFont typeface="Courier New" panose="02070309020205020404" pitchFamily="49" charset="0"/>
              <a:buChar char="o"/>
            </a:pPr>
            <a:endParaRPr lang="es-ES" sz="1000" dirty="0">
              <a:latin typeface="+mj-lt"/>
            </a:endParaRP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3700" dirty="0" smtClean="0">
                <a:latin typeface="+mj-lt"/>
              </a:rPr>
              <a:t>Regarding </a:t>
            </a:r>
            <a:r>
              <a:rPr lang="en-US" sz="3700" dirty="0">
                <a:latin typeface="+mj-lt"/>
              </a:rPr>
              <a:t>the co-occurrence map in the scientific output of HEIs and RC, SDG16-SDG3 and SDG3-SDG11 show a strong connection.</a:t>
            </a:r>
            <a:endParaRPr lang="es-ES" sz="3700" dirty="0">
              <a:latin typeface="+mj-lt"/>
            </a:endParaRPr>
          </a:p>
          <a:p>
            <a:pPr algn="just"/>
            <a:endParaRPr lang="es-ES" sz="37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7944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5623</TotalTime>
  <Words>757</Words>
  <Application>Microsoft Macintosh PowerPoint</Application>
  <PresentationFormat>Personalizado</PresentationFormat>
  <Paragraphs>101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UC3M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BAUTISTA PUIG, NÚRIA</dc:creator>
  <cp:lastModifiedBy>nbautist Bautista</cp:lastModifiedBy>
  <cp:revision>108</cp:revision>
  <dcterms:created xsi:type="dcterms:W3CDTF">2018-06-12T11:46:51Z</dcterms:created>
  <dcterms:modified xsi:type="dcterms:W3CDTF">2019-10-26T07:47:07Z</dcterms:modified>
</cp:coreProperties>
</file>